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Montserrat" panose="020B0604020202020204" charset="0"/>
      <p:regular r:id="rId8"/>
      <p:bold r:id="rId9"/>
      <p:italic r:id="rId10"/>
      <p:boldItalic r:id="rId11"/>
    </p:embeddedFont>
    <p:embeddedFont>
      <p:font typeface="Roboto" panose="020B060402020202020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90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a14b541cb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a14b541cb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a14b541cb8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a14b541cb8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a14b541cb8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a14b541cb8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ad9f35f89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ad9f35f89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hi.no/publ/plakat/nar-skal-ungdom-og-voksne-vare-hjemme-fra-skolearbeid-og-testes-for-covid-1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hi.no/nettpub/coronavirus/infomateriell/nar-skal-syke-barn-holdes-hjemme-fra-barnehage-og-barneskol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1249675"/>
            <a:ext cx="8520600" cy="290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4100"/>
              <a:t>Koronasituasjonen - gult tiltaksnivå</a:t>
            </a:r>
            <a:endParaRPr sz="41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4100"/>
              <a:t>i Gjesdalskolene</a:t>
            </a:r>
            <a:r>
              <a:rPr lang="no"/>
              <a:t>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2700"/>
              <a:t>              Kommunalt Foreldreutvalg 11.11.20</a:t>
            </a:r>
            <a:endParaRPr sz="27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8602" y="3080575"/>
            <a:ext cx="1731074" cy="173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409900" y="165100"/>
            <a:ext cx="8463900" cy="39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no" sz="1900" b="1">
                <a:solidFill>
                  <a:schemeClr val="dk1"/>
                </a:solidFill>
                <a:highlight>
                  <a:srgbClr val="FFFFFF"/>
                </a:highlight>
              </a:rPr>
              <a:t>Særlig om tiltak i skoler</a:t>
            </a:r>
            <a:endParaRPr sz="1900" b="1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marR="609600" lvl="0" indent="0" algn="l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no" sz="1100">
                <a:solidFill>
                  <a:schemeClr val="dk1"/>
                </a:solidFill>
                <a:highlight>
                  <a:srgbClr val="FFFFFF"/>
                </a:highlight>
              </a:rPr>
              <a:t>            </a:t>
            </a:r>
            <a:r>
              <a:rPr lang="no">
                <a:solidFill>
                  <a:schemeClr val="dk1"/>
                </a:solidFill>
                <a:highlight>
                  <a:srgbClr val="FFFFFF"/>
                </a:highlight>
              </a:rPr>
              <a:t>Generelt anbefaler Folkehelseinstituttet </a:t>
            </a:r>
            <a:r>
              <a:rPr lang="no">
                <a:solidFill>
                  <a:srgbClr val="CC0000"/>
                </a:solidFill>
                <a:highlight>
                  <a:srgbClr val="FFFFFF"/>
                </a:highlight>
              </a:rPr>
              <a:t>høy terskel for stenging av skoler.</a:t>
            </a:r>
            <a:r>
              <a:rPr lang="no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marR="609600" lvl="0" indent="0" algn="l" rtl="0">
              <a:lnSpc>
                <a:spcPct val="13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no">
                <a:solidFill>
                  <a:schemeClr val="dk1"/>
                </a:solidFill>
                <a:highlight>
                  <a:srgbClr val="FFFFFF"/>
                </a:highlight>
              </a:rPr>
              <a:t>Skolene bør ikke stenges forebyggende. Tiltak som omfatter barn og unge må være forholdsmessige til deres rolle i smittespredningen i kommunen.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marR="609600" lvl="0" indent="0" algn="l" rtl="0">
              <a:lnSpc>
                <a:spcPct val="190909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no">
                <a:solidFill>
                  <a:srgbClr val="CC0000"/>
                </a:solidFill>
                <a:highlight>
                  <a:srgbClr val="FFFFFF"/>
                </a:highlight>
              </a:rPr>
              <a:t>Det er særlig viktig hvis stenging (også kortvarig) av barnehage eller skole vurderes, at kommunen vurderer de negative konsekvensene for barn og unge, og om det er mulig å oppnå nødvendig smitteverneffekt gjennom rødt tiltaksnivå i stedet for stenging.</a:t>
            </a:r>
            <a:endParaRPr>
              <a:solidFill>
                <a:srgbClr val="CC0000"/>
              </a:solidFill>
              <a:highlight>
                <a:srgbClr val="FFFFFF"/>
              </a:highlight>
            </a:endParaRPr>
          </a:p>
          <a:p>
            <a:pPr marL="457200" marR="609600" lvl="0" indent="0" algn="l" rtl="0">
              <a:lnSpc>
                <a:spcPct val="190909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no">
                <a:solidFill>
                  <a:schemeClr val="dk1"/>
                </a:solidFill>
                <a:highlight>
                  <a:srgbClr val="FFFFFF"/>
                </a:highlight>
              </a:rPr>
              <a:t>Covid-19-forskriften § 12c presiserer kommunens myndighet til å stenge eller begrense aktiviteten ved barnehager og skoler etter smittevernloven § 4-1. </a:t>
            </a:r>
            <a:r>
              <a:rPr lang="no">
                <a:solidFill>
                  <a:srgbClr val="CC0000"/>
                </a:solidFill>
                <a:highlight>
                  <a:srgbClr val="FFFFFF"/>
                </a:highlight>
              </a:rPr>
              <a:t>Kommunen kan ikke stenge barnehager og skoler som et generelt forebyggende tiltak.</a:t>
            </a:r>
            <a:endParaRPr>
              <a:solidFill>
                <a:srgbClr val="CC000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3400"/>
              <a:t>      Skolene er i dag på gult tiltaksnivå</a:t>
            </a:r>
            <a:endParaRPr sz="2100"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214325" y="598950"/>
            <a:ext cx="4457700" cy="39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1700"/>
              </a:spcBef>
              <a:spcAft>
                <a:spcPts val="0"/>
              </a:spcAft>
              <a:buNone/>
            </a:pPr>
            <a:endParaRPr sz="1350">
              <a:solidFill>
                <a:srgbClr val="303030"/>
              </a:solidFill>
              <a:highlight>
                <a:srgbClr val="F4F4F4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4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solidFill>
                <a:srgbClr val="303030"/>
              </a:solidFill>
              <a:highlight>
                <a:srgbClr val="F4F4F4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4325" algn="l" rtl="0">
              <a:spcBef>
                <a:spcPts val="1400"/>
              </a:spcBef>
              <a:spcAft>
                <a:spcPts val="0"/>
              </a:spcAft>
              <a:buClr>
                <a:srgbClr val="303030"/>
              </a:buClr>
              <a:buSzPts val="1350"/>
              <a:buFont typeface="Roboto"/>
              <a:buChar char="●"/>
            </a:pPr>
            <a:r>
              <a:rPr lang="no" sz="1350">
                <a:solidFill>
                  <a:srgbClr val="303030"/>
                </a:solidFill>
                <a:highlight>
                  <a:srgbClr val="F4F4F4"/>
                </a:highlight>
                <a:latin typeface="Roboto"/>
                <a:ea typeface="Roboto"/>
                <a:cs typeface="Roboto"/>
                <a:sym typeface="Roboto"/>
              </a:rPr>
              <a:t>Ingen syke skal møte på skolen</a:t>
            </a:r>
            <a:endParaRPr sz="1350">
              <a:solidFill>
                <a:srgbClr val="303030"/>
              </a:solidFill>
              <a:highlight>
                <a:srgbClr val="F4F4F4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350"/>
              <a:buFont typeface="Roboto"/>
              <a:buChar char="●"/>
            </a:pPr>
            <a:r>
              <a:rPr lang="no" sz="1350">
                <a:solidFill>
                  <a:srgbClr val="303030"/>
                </a:solidFill>
                <a:highlight>
                  <a:srgbClr val="F4F4F4"/>
                </a:highlight>
                <a:latin typeface="Roboto"/>
                <a:ea typeface="Roboto"/>
                <a:cs typeface="Roboto"/>
                <a:sym typeface="Roboto"/>
              </a:rPr>
              <a:t>God hygiene</a:t>
            </a:r>
            <a:endParaRPr sz="1350">
              <a:solidFill>
                <a:srgbClr val="303030"/>
              </a:solidFill>
              <a:highlight>
                <a:srgbClr val="F4F4F4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350"/>
              <a:buFont typeface="Roboto"/>
              <a:buChar char="●"/>
            </a:pPr>
            <a:r>
              <a:rPr lang="no" sz="1350">
                <a:solidFill>
                  <a:srgbClr val="303030"/>
                </a:solidFill>
                <a:highlight>
                  <a:srgbClr val="F4F4F4"/>
                </a:highlight>
                <a:latin typeface="Roboto"/>
                <a:ea typeface="Roboto"/>
                <a:cs typeface="Roboto"/>
                <a:sym typeface="Roboto"/>
              </a:rPr>
              <a:t>Unngå fysisk kontakt mellom personer (håndhilsning og klemming)</a:t>
            </a:r>
            <a:endParaRPr sz="1350">
              <a:solidFill>
                <a:srgbClr val="303030"/>
              </a:solidFill>
              <a:highlight>
                <a:srgbClr val="F4F4F4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350"/>
              <a:buFont typeface="Roboto"/>
              <a:buChar char="●"/>
            </a:pPr>
            <a:r>
              <a:rPr lang="no" sz="1350">
                <a:solidFill>
                  <a:srgbClr val="303030"/>
                </a:solidFill>
                <a:highlight>
                  <a:srgbClr val="F4F4F4"/>
                </a:highlight>
                <a:latin typeface="Roboto"/>
                <a:ea typeface="Roboto"/>
                <a:cs typeface="Roboto"/>
                <a:sym typeface="Roboto"/>
              </a:rPr>
              <a:t>Hele skoleklasser regnes som en kohort</a:t>
            </a:r>
            <a:endParaRPr sz="1350">
              <a:solidFill>
                <a:srgbClr val="303030"/>
              </a:solidFill>
              <a:highlight>
                <a:srgbClr val="F4F4F4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350"/>
              <a:buFont typeface="Roboto"/>
              <a:buChar char="●"/>
            </a:pPr>
            <a:r>
              <a:rPr lang="no" sz="1350">
                <a:solidFill>
                  <a:srgbClr val="303030"/>
                </a:solidFill>
                <a:highlight>
                  <a:srgbClr val="F4F4F4"/>
                </a:highlight>
                <a:latin typeface="Roboto"/>
                <a:ea typeface="Roboto"/>
                <a:cs typeface="Roboto"/>
                <a:sym typeface="Roboto"/>
              </a:rPr>
              <a:t>Ansatte kan veksle mellom kohorter/klasser</a:t>
            </a:r>
            <a:endParaRPr sz="1350">
              <a:solidFill>
                <a:srgbClr val="303030"/>
              </a:solidFill>
              <a:highlight>
                <a:srgbClr val="F4F4F4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350"/>
              <a:buFont typeface="Roboto"/>
              <a:buChar char="●"/>
            </a:pPr>
            <a:r>
              <a:rPr lang="no" sz="1350">
                <a:solidFill>
                  <a:srgbClr val="303030"/>
                </a:solidFill>
                <a:highlight>
                  <a:srgbClr val="F4F4F4"/>
                </a:highlight>
                <a:latin typeface="Roboto"/>
                <a:ea typeface="Roboto"/>
                <a:cs typeface="Roboto"/>
                <a:sym typeface="Roboto"/>
              </a:rPr>
              <a:t>Trinnvise kohorter på SFO</a:t>
            </a:r>
            <a:endParaRPr sz="1350">
              <a:solidFill>
                <a:srgbClr val="303030"/>
              </a:solidFill>
              <a:highlight>
                <a:srgbClr val="F4F4F4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350"/>
              <a:buFont typeface="Roboto"/>
              <a:buChar char="●"/>
            </a:pPr>
            <a:r>
              <a:rPr lang="no" sz="1350">
                <a:solidFill>
                  <a:srgbClr val="303030"/>
                </a:solidFill>
                <a:highlight>
                  <a:srgbClr val="F4F4F4"/>
                </a:highlight>
                <a:latin typeface="Roboto"/>
                <a:ea typeface="Roboto"/>
                <a:cs typeface="Roboto"/>
                <a:sym typeface="Roboto"/>
              </a:rPr>
              <a:t>Unngå trengsel og store samlinger</a:t>
            </a:r>
            <a:endParaRPr sz="1350">
              <a:solidFill>
                <a:srgbClr val="303030"/>
              </a:solidFill>
              <a:highlight>
                <a:srgbClr val="F4F4F4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350"/>
              <a:buFont typeface="Roboto"/>
              <a:buChar char="●"/>
            </a:pPr>
            <a:r>
              <a:rPr lang="no" sz="1350">
                <a:solidFill>
                  <a:srgbClr val="303030"/>
                </a:solidFill>
                <a:highlight>
                  <a:srgbClr val="F4F4F4"/>
                </a:highlight>
                <a:latin typeface="Roboto"/>
                <a:ea typeface="Roboto"/>
                <a:cs typeface="Roboto"/>
                <a:sym typeface="Roboto"/>
              </a:rPr>
              <a:t>Ha egne områder i skolegården for ulike klasser/kohorter i pauser friminutt</a:t>
            </a:r>
            <a:endParaRPr sz="1350">
              <a:solidFill>
                <a:srgbClr val="303030"/>
              </a:solidFill>
              <a:highlight>
                <a:srgbClr val="F4F4F4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2"/>
          </p:nvPr>
        </p:nvSpPr>
        <p:spPr>
          <a:xfrm>
            <a:off x="4742875" y="1017725"/>
            <a:ext cx="4311600" cy="33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solidFill>
                <a:srgbClr val="303030"/>
              </a:solidFill>
              <a:highlight>
                <a:srgbClr val="F4F4F4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4325" algn="l" rtl="0">
              <a:spcBef>
                <a:spcPts val="1400"/>
              </a:spcBef>
              <a:spcAft>
                <a:spcPts val="0"/>
              </a:spcAft>
              <a:buClr>
                <a:srgbClr val="303030"/>
              </a:buClr>
              <a:buSzPts val="1350"/>
              <a:buFont typeface="Roboto"/>
              <a:buChar char="●"/>
            </a:pPr>
            <a:r>
              <a:rPr lang="no" sz="1350">
                <a:solidFill>
                  <a:srgbClr val="303030"/>
                </a:solidFill>
                <a:highlight>
                  <a:srgbClr val="F4F4F4"/>
                </a:highlight>
                <a:latin typeface="Roboto"/>
                <a:ea typeface="Roboto"/>
                <a:cs typeface="Roboto"/>
                <a:sym typeface="Roboto"/>
              </a:rPr>
              <a:t>Ingen syke skal møte på skolen</a:t>
            </a:r>
            <a:endParaRPr sz="1350">
              <a:solidFill>
                <a:srgbClr val="303030"/>
              </a:solidFill>
              <a:highlight>
                <a:srgbClr val="F4F4F4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350"/>
              <a:buFont typeface="Roboto"/>
              <a:buChar char="●"/>
            </a:pPr>
            <a:r>
              <a:rPr lang="no" sz="1350">
                <a:solidFill>
                  <a:srgbClr val="303030"/>
                </a:solidFill>
                <a:highlight>
                  <a:srgbClr val="F4F4F4"/>
                </a:highlight>
                <a:latin typeface="Roboto"/>
                <a:ea typeface="Roboto"/>
                <a:cs typeface="Roboto"/>
                <a:sym typeface="Roboto"/>
              </a:rPr>
              <a:t>God hygiene</a:t>
            </a:r>
            <a:endParaRPr sz="1350">
              <a:solidFill>
                <a:srgbClr val="303030"/>
              </a:solidFill>
              <a:highlight>
                <a:srgbClr val="F4F4F4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350"/>
              <a:buFont typeface="Roboto"/>
              <a:buChar char="●"/>
            </a:pPr>
            <a:r>
              <a:rPr lang="no" sz="1350">
                <a:solidFill>
                  <a:srgbClr val="303030"/>
                </a:solidFill>
                <a:highlight>
                  <a:srgbClr val="F4F4F4"/>
                </a:highlight>
                <a:latin typeface="Roboto"/>
                <a:ea typeface="Roboto"/>
                <a:cs typeface="Roboto"/>
                <a:sym typeface="Roboto"/>
              </a:rPr>
              <a:t>Unngå fysisk kontakt mellom personer (håndhilsning og klemming)</a:t>
            </a:r>
            <a:endParaRPr sz="1350">
              <a:solidFill>
                <a:srgbClr val="303030"/>
              </a:solidFill>
              <a:highlight>
                <a:srgbClr val="F4F4F4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350"/>
              <a:buFont typeface="Roboto"/>
              <a:buChar char="●"/>
            </a:pPr>
            <a:r>
              <a:rPr lang="no" sz="1350">
                <a:solidFill>
                  <a:srgbClr val="303030"/>
                </a:solidFill>
                <a:highlight>
                  <a:srgbClr val="F4F4F4"/>
                </a:highlight>
                <a:latin typeface="Roboto"/>
                <a:ea typeface="Roboto"/>
                <a:cs typeface="Roboto"/>
                <a:sym typeface="Roboto"/>
              </a:rPr>
              <a:t>Hele skoleklasser regnes som en kohort</a:t>
            </a:r>
            <a:endParaRPr sz="1350">
              <a:solidFill>
                <a:srgbClr val="303030"/>
              </a:solidFill>
              <a:highlight>
                <a:srgbClr val="F4F4F4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350"/>
              <a:buFont typeface="Roboto"/>
              <a:buChar char="●"/>
            </a:pPr>
            <a:r>
              <a:rPr lang="no" sz="1350">
                <a:solidFill>
                  <a:srgbClr val="303030"/>
                </a:solidFill>
                <a:highlight>
                  <a:srgbClr val="F4F4F4"/>
                </a:highlight>
                <a:latin typeface="Roboto"/>
                <a:ea typeface="Roboto"/>
                <a:cs typeface="Roboto"/>
                <a:sym typeface="Roboto"/>
              </a:rPr>
              <a:t>Ansatte kan veksle mellom kohorter/klasser, men bør holde avstand til elever så langt det er mulig</a:t>
            </a:r>
            <a:endParaRPr sz="1350">
              <a:solidFill>
                <a:srgbClr val="303030"/>
              </a:solidFill>
              <a:highlight>
                <a:srgbClr val="F4F4F4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350"/>
              <a:buFont typeface="Roboto"/>
              <a:buChar char="●"/>
            </a:pPr>
            <a:r>
              <a:rPr lang="no" sz="1350">
                <a:solidFill>
                  <a:srgbClr val="303030"/>
                </a:solidFill>
                <a:highlight>
                  <a:srgbClr val="F4F4F4"/>
                </a:highlight>
                <a:latin typeface="Roboto"/>
                <a:ea typeface="Roboto"/>
                <a:cs typeface="Roboto"/>
                <a:sym typeface="Roboto"/>
              </a:rPr>
              <a:t>Unngå trengsel og store samlinger</a:t>
            </a:r>
            <a:endParaRPr sz="1350">
              <a:solidFill>
                <a:srgbClr val="303030"/>
              </a:solidFill>
              <a:highlight>
                <a:srgbClr val="F4F4F4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350"/>
              <a:buFont typeface="Roboto"/>
              <a:buChar char="●"/>
            </a:pPr>
            <a:r>
              <a:rPr lang="no" sz="1350">
                <a:solidFill>
                  <a:srgbClr val="303030"/>
                </a:solidFill>
                <a:highlight>
                  <a:srgbClr val="F4F4F4"/>
                </a:highlight>
                <a:latin typeface="Roboto"/>
                <a:ea typeface="Roboto"/>
                <a:cs typeface="Roboto"/>
                <a:sym typeface="Roboto"/>
              </a:rPr>
              <a:t>Holde avstand i pauser/friminutt (I Gjesdal deles skolegården opp)</a:t>
            </a:r>
            <a:endParaRPr sz="1350">
              <a:solidFill>
                <a:srgbClr val="303030"/>
              </a:solidFill>
              <a:highlight>
                <a:srgbClr val="F4F4F4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1700"/>
              </a:spcBef>
              <a:spcAft>
                <a:spcPts val="0"/>
              </a:spcAft>
              <a:buNone/>
            </a:pPr>
            <a:endParaRPr sz="1350">
              <a:solidFill>
                <a:srgbClr val="303030"/>
              </a:solidFill>
              <a:highlight>
                <a:srgbClr val="F4F4F4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68" name="Google Shape;68;p15"/>
          <p:cNvSpPr txBox="1"/>
          <p:nvPr/>
        </p:nvSpPr>
        <p:spPr>
          <a:xfrm>
            <a:off x="405775" y="1109575"/>
            <a:ext cx="1505100" cy="4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b="1"/>
              <a:t>Barnetrinn</a:t>
            </a:r>
            <a:endParaRPr b="1"/>
          </a:p>
        </p:txBody>
      </p:sp>
      <p:sp>
        <p:nvSpPr>
          <p:cNvPr id="69" name="Google Shape;69;p15"/>
          <p:cNvSpPr txBox="1"/>
          <p:nvPr/>
        </p:nvSpPr>
        <p:spPr>
          <a:xfrm>
            <a:off x="7041525" y="1109575"/>
            <a:ext cx="1866900" cy="4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b="1"/>
              <a:t>Ungdomstrinn</a:t>
            </a:r>
            <a:endParaRPr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3400"/>
              <a:t>            Skolene på rødt tiltaksnivå vil si:</a:t>
            </a:r>
            <a:endParaRPr sz="2100"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177175" y="1409175"/>
            <a:ext cx="4457700" cy="39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4325" algn="l" rtl="0">
              <a:spcBef>
                <a:spcPts val="1400"/>
              </a:spcBef>
              <a:spcAft>
                <a:spcPts val="0"/>
              </a:spcAft>
              <a:buClr>
                <a:srgbClr val="303030"/>
              </a:buClr>
              <a:buSzPts val="1350"/>
              <a:buFont typeface="Roboto"/>
              <a:buChar char="●"/>
            </a:pPr>
            <a:r>
              <a:rPr lang="no" sz="1350">
                <a:solidFill>
                  <a:srgbClr val="303030"/>
                </a:solidFill>
                <a:highlight>
                  <a:srgbClr val="F4F4F4"/>
                </a:highlight>
                <a:latin typeface="Roboto"/>
                <a:ea typeface="Roboto"/>
                <a:cs typeface="Roboto"/>
                <a:sym typeface="Roboto"/>
              </a:rPr>
              <a:t>Ingen syke skal møte på skolen</a:t>
            </a:r>
            <a:endParaRPr sz="1350">
              <a:solidFill>
                <a:srgbClr val="303030"/>
              </a:solidFill>
              <a:highlight>
                <a:srgbClr val="F4F4F4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350"/>
              <a:buFont typeface="Roboto"/>
              <a:buChar char="●"/>
            </a:pPr>
            <a:r>
              <a:rPr lang="no" sz="1350">
                <a:solidFill>
                  <a:srgbClr val="303030"/>
                </a:solidFill>
                <a:highlight>
                  <a:srgbClr val="F4F4F4"/>
                </a:highlight>
                <a:latin typeface="Roboto"/>
                <a:ea typeface="Roboto"/>
                <a:cs typeface="Roboto"/>
                <a:sym typeface="Roboto"/>
              </a:rPr>
              <a:t>God hygiene</a:t>
            </a:r>
            <a:endParaRPr sz="1350">
              <a:solidFill>
                <a:srgbClr val="303030"/>
              </a:solidFill>
              <a:highlight>
                <a:srgbClr val="F4F4F4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350"/>
              <a:buFont typeface="Roboto"/>
              <a:buChar char="●"/>
            </a:pPr>
            <a:r>
              <a:rPr lang="no" sz="1350">
                <a:solidFill>
                  <a:srgbClr val="303030"/>
                </a:solidFill>
                <a:highlight>
                  <a:srgbClr val="F4F4F4"/>
                </a:highlight>
                <a:latin typeface="Roboto"/>
                <a:ea typeface="Roboto"/>
                <a:cs typeface="Roboto"/>
                <a:sym typeface="Roboto"/>
              </a:rPr>
              <a:t>Unngå fysisk kontakt mellom personer (håndhilsning og klemming)</a:t>
            </a:r>
            <a:endParaRPr sz="1350">
              <a:solidFill>
                <a:srgbClr val="303030"/>
              </a:solidFill>
              <a:highlight>
                <a:srgbClr val="F4F4F4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350"/>
              <a:buFont typeface="Roboto"/>
              <a:buChar char="●"/>
            </a:pPr>
            <a:r>
              <a:rPr lang="no" sz="1350">
                <a:solidFill>
                  <a:srgbClr val="CC0000"/>
                </a:solidFill>
                <a:highlight>
                  <a:srgbClr val="F4F4F4"/>
                </a:highlight>
                <a:latin typeface="Roboto"/>
                <a:ea typeface="Roboto"/>
                <a:cs typeface="Roboto"/>
                <a:sym typeface="Roboto"/>
              </a:rPr>
              <a:t>Del elever inn i mindre kohorter</a:t>
            </a:r>
            <a:endParaRPr sz="1350">
              <a:solidFill>
                <a:srgbClr val="CC0000"/>
              </a:solidFill>
              <a:highlight>
                <a:srgbClr val="F4F4F4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350"/>
              <a:buFont typeface="Roboto"/>
              <a:buChar char="●"/>
            </a:pPr>
            <a:r>
              <a:rPr lang="no" sz="1350">
                <a:solidFill>
                  <a:srgbClr val="CC0000"/>
                </a:solidFill>
                <a:highlight>
                  <a:srgbClr val="F4F4F4"/>
                </a:highlight>
                <a:latin typeface="Roboto"/>
                <a:ea typeface="Roboto"/>
                <a:cs typeface="Roboto"/>
                <a:sym typeface="Roboto"/>
              </a:rPr>
              <a:t>Faste lærere til hver kohort så langt det er mulig</a:t>
            </a:r>
            <a:endParaRPr sz="1350">
              <a:solidFill>
                <a:srgbClr val="CC0000"/>
              </a:solidFill>
              <a:highlight>
                <a:srgbClr val="F4F4F4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350"/>
              <a:buFont typeface="Roboto"/>
              <a:buChar char="●"/>
            </a:pPr>
            <a:r>
              <a:rPr lang="no" sz="1350">
                <a:solidFill>
                  <a:srgbClr val="CC0000"/>
                </a:solidFill>
                <a:highlight>
                  <a:srgbClr val="F4F4F4"/>
                </a:highlight>
                <a:latin typeface="Roboto"/>
                <a:ea typeface="Roboto"/>
                <a:cs typeface="Roboto"/>
                <a:sym typeface="Roboto"/>
              </a:rPr>
              <a:t>Samme kohorter i skolen som på SFO tilstrebes</a:t>
            </a:r>
            <a:endParaRPr sz="1350">
              <a:solidFill>
                <a:srgbClr val="CC0000"/>
              </a:solidFill>
              <a:highlight>
                <a:srgbClr val="F4F4F4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350"/>
              <a:buFont typeface="Roboto"/>
              <a:buChar char="●"/>
            </a:pPr>
            <a:r>
              <a:rPr lang="no" sz="1350" u="sng">
                <a:solidFill>
                  <a:srgbClr val="CC0000"/>
                </a:solidFill>
                <a:highlight>
                  <a:srgbClr val="F4F4F4"/>
                </a:highlight>
                <a:latin typeface="Roboto"/>
                <a:ea typeface="Roboto"/>
                <a:cs typeface="Roboto"/>
                <a:sym typeface="Roboto"/>
              </a:rPr>
              <a:t>Tilstrebe </a:t>
            </a:r>
            <a:r>
              <a:rPr lang="no" sz="1350">
                <a:solidFill>
                  <a:srgbClr val="CC0000"/>
                </a:solidFill>
                <a:highlight>
                  <a:srgbClr val="F4F4F4"/>
                </a:highlight>
                <a:latin typeface="Roboto"/>
                <a:ea typeface="Roboto"/>
                <a:cs typeface="Roboto"/>
                <a:sym typeface="Roboto"/>
              </a:rPr>
              <a:t>avstand mellom elever/ansatte</a:t>
            </a:r>
            <a:endParaRPr sz="1350">
              <a:solidFill>
                <a:srgbClr val="CC0000"/>
              </a:solidFill>
              <a:highlight>
                <a:srgbClr val="F4F4F4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350"/>
              <a:buFont typeface="Roboto"/>
              <a:buChar char="●"/>
            </a:pPr>
            <a:r>
              <a:rPr lang="no" sz="1350">
                <a:solidFill>
                  <a:srgbClr val="303030"/>
                </a:solidFill>
                <a:highlight>
                  <a:srgbClr val="F4F4F4"/>
                </a:highlight>
                <a:latin typeface="Roboto"/>
                <a:ea typeface="Roboto"/>
                <a:cs typeface="Roboto"/>
                <a:sym typeface="Roboto"/>
              </a:rPr>
              <a:t>Unngå trengsel og store samlinger</a:t>
            </a:r>
            <a:endParaRPr sz="1350">
              <a:solidFill>
                <a:srgbClr val="303030"/>
              </a:solidFill>
              <a:highlight>
                <a:srgbClr val="F4F4F4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350"/>
              <a:buFont typeface="Roboto"/>
              <a:buChar char="●"/>
            </a:pPr>
            <a:r>
              <a:rPr lang="no" sz="1350">
                <a:solidFill>
                  <a:srgbClr val="303030"/>
                </a:solidFill>
                <a:highlight>
                  <a:srgbClr val="F4F4F4"/>
                </a:highlight>
                <a:latin typeface="Roboto"/>
                <a:ea typeface="Roboto"/>
                <a:cs typeface="Roboto"/>
                <a:sym typeface="Roboto"/>
              </a:rPr>
              <a:t>Ha egne områder i skolegården for ulike klasser/kohorter i pauser/friminutt for å minske kontakt mellom ulike kohorter</a:t>
            </a:r>
            <a:endParaRPr sz="1350">
              <a:solidFill>
                <a:srgbClr val="303030"/>
              </a:solidFill>
              <a:highlight>
                <a:srgbClr val="F4F4F4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350"/>
              <a:buFont typeface="Roboto"/>
              <a:buChar char="●"/>
            </a:pPr>
            <a:r>
              <a:rPr lang="no" sz="1350">
                <a:solidFill>
                  <a:srgbClr val="CC0000"/>
                </a:solidFill>
                <a:highlight>
                  <a:srgbClr val="F4F4F4"/>
                </a:highlight>
                <a:latin typeface="Roboto"/>
                <a:ea typeface="Roboto"/>
                <a:cs typeface="Roboto"/>
                <a:sym typeface="Roboto"/>
              </a:rPr>
              <a:t>Vurdere alternerende oppmøtetider for elever</a:t>
            </a:r>
            <a:endParaRPr sz="1350">
              <a:solidFill>
                <a:srgbClr val="CC0000"/>
              </a:solidFill>
              <a:highlight>
                <a:srgbClr val="F4F4F4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2"/>
          </p:nvPr>
        </p:nvSpPr>
        <p:spPr>
          <a:xfrm>
            <a:off x="4717475" y="1444575"/>
            <a:ext cx="4311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4325" algn="l" rtl="0">
              <a:spcBef>
                <a:spcPts val="1400"/>
              </a:spcBef>
              <a:spcAft>
                <a:spcPts val="0"/>
              </a:spcAft>
              <a:buClr>
                <a:srgbClr val="303030"/>
              </a:buClr>
              <a:buSzPts val="1350"/>
              <a:buFont typeface="Roboto"/>
              <a:buChar char="●"/>
            </a:pPr>
            <a:r>
              <a:rPr lang="no" sz="1350">
                <a:solidFill>
                  <a:srgbClr val="303030"/>
                </a:solidFill>
                <a:highlight>
                  <a:srgbClr val="F4F4F4"/>
                </a:highlight>
                <a:latin typeface="Roboto"/>
                <a:ea typeface="Roboto"/>
                <a:cs typeface="Roboto"/>
                <a:sym typeface="Roboto"/>
              </a:rPr>
              <a:t>Ingen syke skal møte på skolen</a:t>
            </a:r>
            <a:endParaRPr sz="1350">
              <a:solidFill>
                <a:srgbClr val="303030"/>
              </a:solidFill>
              <a:highlight>
                <a:srgbClr val="F4F4F4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350"/>
              <a:buFont typeface="Roboto"/>
              <a:buChar char="●"/>
            </a:pPr>
            <a:r>
              <a:rPr lang="no" sz="1350">
                <a:solidFill>
                  <a:srgbClr val="303030"/>
                </a:solidFill>
                <a:highlight>
                  <a:srgbClr val="F4F4F4"/>
                </a:highlight>
                <a:latin typeface="Roboto"/>
                <a:ea typeface="Roboto"/>
                <a:cs typeface="Roboto"/>
                <a:sym typeface="Roboto"/>
              </a:rPr>
              <a:t>God hygiene</a:t>
            </a:r>
            <a:endParaRPr sz="1350">
              <a:solidFill>
                <a:srgbClr val="303030"/>
              </a:solidFill>
              <a:highlight>
                <a:srgbClr val="F4F4F4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350"/>
              <a:buFont typeface="Roboto"/>
              <a:buChar char="●"/>
            </a:pPr>
            <a:r>
              <a:rPr lang="no" sz="1350">
                <a:solidFill>
                  <a:srgbClr val="303030"/>
                </a:solidFill>
                <a:highlight>
                  <a:srgbClr val="F4F4F4"/>
                </a:highlight>
                <a:latin typeface="Roboto"/>
                <a:ea typeface="Roboto"/>
                <a:cs typeface="Roboto"/>
                <a:sym typeface="Roboto"/>
              </a:rPr>
              <a:t>Unngå fysisk kontakt mellom personer (håndhilsning og klemming)</a:t>
            </a:r>
            <a:endParaRPr sz="1350">
              <a:solidFill>
                <a:srgbClr val="303030"/>
              </a:solidFill>
              <a:highlight>
                <a:srgbClr val="F4F4F4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350"/>
              <a:buFont typeface="Roboto"/>
              <a:buChar char="●"/>
            </a:pPr>
            <a:r>
              <a:rPr lang="no" sz="1350">
                <a:solidFill>
                  <a:srgbClr val="CC0000"/>
                </a:solidFill>
                <a:highlight>
                  <a:srgbClr val="F4F4F4"/>
                </a:highlight>
                <a:latin typeface="Roboto"/>
                <a:ea typeface="Roboto"/>
                <a:cs typeface="Roboto"/>
                <a:sym typeface="Roboto"/>
              </a:rPr>
              <a:t>Dele elever inn i mindre kohorter</a:t>
            </a:r>
            <a:endParaRPr sz="1350">
              <a:solidFill>
                <a:srgbClr val="CC0000"/>
              </a:solidFill>
              <a:highlight>
                <a:srgbClr val="F4F4F4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350"/>
              <a:buFont typeface="Roboto"/>
              <a:buChar char="●"/>
            </a:pPr>
            <a:r>
              <a:rPr lang="no" sz="1350">
                <a:solidFill>
                  <a:srgbClr val="CC0000"/>
                </a:solidFill>
                <a:highlight>
                  <a:srgbClr val="F4F4F4"/>
                </a:highlight>
                <a:latin typeface="Roboto"/>
                <a:ea typeface="Roboto"/>
                <a:cs typeface="Roboto"/>
                <a:sym typeface="Roboto"/>
              </a:rPr>
              <a:t>Kohortene </a:t>
            </a:r>
            <a:r>
              <a:rPr lang="no" sz="1350" u="sng">
                <a:solidFill>
                  <a:srgbClr val="CC0000"/>
                </a:solidFill>
                <a:highlight>
                  <a:srgbClr val="F4F4F4"/>
                </a:highlight>
                <a:latin typeface="Roboto"/>
                <a:ea typeface="Roboto"/>
                <a:cs typeface="Roboto"/>
                <a:sym typeface="Roboto"/>
              </a:rPr>
              <a:t>bør</a:t>
            </a:r>
            <a:r>
              <a:rPr lang="no" sz="1350">
                <a:solidFill>
                  <a:srgbClr val="CC0000"/>
                </a:solidFill>
                <a:highlight>
                  <a:srgbClr val="F4F4F4"/>
                </a:highlight>
                <a:latin typeface="Roboto"/>
                <a:ea typeface="Roboto"/>
                <a:cs typeface="Roboto"/>
                <a:sym typeface="Roboto"/>
              </a:rPr>
              <a:t> ha faste klasserom</a:t>
            </a:r>
            <a:endParaRPr sz="1350">
              <a:solidFill>
                <a:srgbClr val="CC0000"/>
              </a:solidFill>
              <a:highlight>
                <a:srgbClr val="F4F4F4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350"/>
              <a:buFont typeface="Roboto"/>
              <a:buChar char="●"/>
            </a:pPr>
            <a:r>
              <a:rPr lang="no" sz="1350">
                <a:solidFill>
                  <a:srgbClr val="CC0000"/>
                </a:solidFill>
                <a:highlight>
                  <a:srgbClr val="F4F4F4"/>
                </a:highlight>
                <a:latin typeface="Roboto"/>
                <a:ea typeface="Roboto"/>
                <a:cs typeface="Roboto"/>
                <a:sym typeface="Roboto"/>
              </a:rPr>
              <a:t>Ansatte </a:t>
            </a:r>
            <a:r>
              <a:rPr lang="no" sz="1350" u="sng">
                <a:solidFill>
                  <a:srgbClr val="CC0000"/>
                </a:solidFill>
                <a:highlight>
                  <a:srgbClr val="F4F4F4"/>
                </a:highlight>
                <a:latin typeface="Roboto"/>
                <a:ea typeface="Roboto"/>
                <a:cs typeface="Roboto"/>
                <a:sym typeface="Roboto"/>
              </a:rPr>
              <a:t>bør </a:t>
            </a:r>
            <a:r>
              <a:rPr lang="no" sz="1350">
                <a:solidFill>
                  <a:srgbClr val="CC0000"/>
                </a:solidFill>
                <a:highlight>
                  <a:srgbClr val="F4F4F4"/>
                </a:highlight>
                <a:latin typeface="Roboto"/>
                <a:ea typeface="Roboto"/>
                <a:cs typeface="Roboto"/>
                <a:sym typeface="Roboto"/>
              </a:rPr>
              <a:t>komme til klasserommet</a:t>
            </a:r>
            <a:endParaRPr sz="1350">
              <a:solidFill>
                <a:srgbClr val="CC0000"/>
              </a:solidFill>
              <a:highlight>
                <a:srgbClr val="F4F4F4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350"/>
              <a:buFont typeface="Roboto"/>
              <a:buChar char="●"/>
            </a:pPr>
            <a:r>
              <a:rPr lang="no" sz="1350" u="sng">
                <a:solidFill>
                  <a:srgbClr val="CC0000"/>
                </a:solidFill>
                <a:highlight>
                  <a:srgbClr val="F4F4F4"/>
                </a:highlight>
                <a:latin typeface="Roboto"/>
                <a:ea typeface="Roboto"/>
                <a:cs typeface="Roboto"/>
                <a:sym typeface="Roboto"/>
              </a:rPr>
              <a:t>Tilstrebe</a:t>
            </a:r>
            <a:r>
              <a:rPr lang="no" sz="1350">
                <a:solidFill>
                  <a:srgbClr val="CC0000"/>
                </a:solidFill>
                <a:highlight>
                  <a:srgbClr val="F4F4F4"/>
                </a:highlight>
                <a:latin typeface="Roboto"/>
                <a:ea typeface="Roboto"/>
                <a:cs typeface="Roboto"/>
                <a:sym typeface="Roboto"/>
              </a:rPr>
              <a:t> 1 meters avstand mellom elever/ansatte</a:t>
            </a:r>
            <a:endParaRPr sz="1350">
              <a:solidFill>
                <a:srgbClr val="CC0000"/>
              </a:solidFill>
              <a:highlight>
                <a:srgbClr val="F4F4F4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350"/>
              <a:buFont typeface="Roboto"/>
              <a:buChar char="●"/>
            </a:pPr>
            <a:r>
              <a:rPr lang="no" sz="1350">
                <a:solidFill>
                  <a:srgbClr val="303030"/>
                </a:solidFill>
                <a:highlight>
                  <a:srgbClr val="F4F4F4"/>
                </a:highlight>
                <a:latin typeface="Roboto"/>
                <a:ea typeface="Roboto"/>
                <a:cs typeface="Roboto"/>
                <a:sym typeface="Roboto"/>
              </a:rPr>
              <a:t>Unngå trengsel og store samlinger</a:t>
            </a:r>
            <a:endParaRPr sz="1350">
              <a:solidFill>
                <a:srgbClr val="303030"/>
              </a:solidFill>
              <a:highlight>
                <a:srgbClr val="F4F4F4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350"/>
              <a:buFont typeface="Roboto"/>
              <a:buChar char="●"/>
            </a:pPr>
            <a:r>
              <a:rPr lang="no" sz="1350">
                <a:solidFill>
                  <a:srgbClr val="303030"/>
                </a:solidFill>
                <a:highlight>
                  <a:srgbClr val="F4F4F4"/>
                </a:highlight>
                <a:latin typeface="Roboto"/>
                <a:ea typeface="Roboto"/>
                <a:cs typeface="Roboto"/>
                <a:sym typeface="Roboto"/>
              </a:rPr>
              <a:t>Holde avstand i pauser/friminutt og unngå kontakt mellom ulike kohorter</a:t>
            </a:r>
            <a:endParaRPr sz="1350">
              <a:solidFill>
                <a:srgbClr val="303030"/>
              </a:solidFill>
              <a:highlight>
                <a:srgbClr val="F4F4F4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350"/>
              <a:buFont typeface="Roboto"/>
              <a:buChar char="●"/>
            </a:pPr>
            <a:r>
              <a:rPr lang="no" sz="1350">
                <a:solidFill>
                  <a:srgbClr val="CC0000"/>
                </a:solidFill>
                <a:highlight>
                  <a:srgbClr val="F4F4F4"/>
                </a:highlight>
                <a:latin typeface="Roboto"/>
                <a:ea typeface="Roboto"/>
                <a:cs typeface="Roboto"/>
                <a:sym typeface="Roboto"/>
              </a:rPr>
              <a:t>Vurdere alternerende oppmøtetider for elever</a:t>
            </a:r>
            <a:endParaRPr sz="1350">
              <a:solidFill>
                <a:srgbClr val="CC0000"/>
              </a:solidFill>
              <a:highlight>
                <a:srgbClr val="F4F4F4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77" name="Google Shape;77;p16"/>
          <p:cNvSpPr txBox="1"/>
          <p:nvPr/>
        </p:nvSpPr>
        <p:spPr>
          <a:xfrm>
            <a:off x="405775" y="1109575"/>
            <a:ext cx="1505100" cy="4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b="1"/>
              <a:t>Barnetrinn</a:t>
            </a:r>
            <a:endParaRPr b="1"/>
          </a:p>
        </p:txBody>
      </p:sp>
      <p:sp>
        <p:nvSpPr>
          <p:cNvPr id="78" name="Google Shape;78;p16"/>
          <p:cNvSpPr txBox="1"/>
          <p:nvPr/>
        </p:nvSpPr>
        <p:spPr>
          <a:xfrm>
            <a:off x="7041525" y="1109575"/>
            <a:ext cx="1866900" cy="4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b="1"/>
              <a:t>Ungdomstrinn</a:t>
            </a:r>
            <a:endParaRPr b="1"/>
          </a:p>
        </p:txBody>
      </p:sp>
      <p:sp>
        <p:nvSpPr>
          <p:cNvPr id="79" name="Google Shape;79;p16"/>
          <p:cNvSpPr txBox="1"/>
          <p:nvPr/>
        </p:nvSpPr>
        <p:spPr>
          <a:xfrm>
            <a:off x="3482950" y="4716900"/>
            <a:ext cx="1746300" cy="4266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Fjernundervisning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317175" y="792100"/>
            <a:ext cx="3999900" cy="3416400"/>
          </a:xfrm>
          <a:prstGeom prst="rect">
            <a:avLst/>
          </a:prstGeom>
          <a:solidFill>
            <a:srgbClr val="CFE2F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900" b="1"/>
              <a:t>Når skal ungdom og voksne være hjemme fra skolen?</a:t>
            </a:r>
            <a:endParaRPr sz="1900" b="1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o" sz="1900" b="1" u="sng">
                <a:solidFill>
                  <a:schemeClr val="hlink"/>
                </a:solidFill>
                <a:hlinkClick r:id="rId3"/>
              </a:rPr>
              <a:t>https://www.fhi.no/publ/plakat/nar-skal-ungdom-og-voksne-vare-hjemme-fra-skolearbeid-og-testes-for-covid-1/</a:t>
            </a:r>
            <a:endParaRPr sz="1900" b="1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1900" b="1"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2"/>
          </p:nvPr>
        </p:nvSpPr>
        <p:spPr>
          <a:xfrm>
            <a:off x="4734125" y="792100"/>
            <a:ext cx="3999900" cy="3416400"/>
          </a:xfrm>
          <a:prstGeom prst="rect">
            <a:avLst/>
          </a:prstGeom>
          <a:solidFill>
            <a:srgbClr val="D9EAD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900" b="1"/>
              <a:t>Når skal syke barn være hjemme       fra skolen og barnehagen?</a:t>
            </a:r>
            <a:endParaRPr sz="1900" b="1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o" sz="1900" b="1" u="sng">
                <a:solidFill>
                  <a:schemeClr val="hlink"/>
                </a:solidFill>
                <a:hlinkClick r:id="rId4"/>
              </a:rPr>
              <a:t>https://www.fhi.no/nettpub/coronavirus/infomateriell/nar-skal-syke-barn-holdes-hjemme-fra-barnehage-og-barneskole/</a:t>
            </a:r>
            <a:endParaRPr sz="1900" b="1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19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416</Words>
  <Application>Microsoft Office PowerPoint</Application>
  <PresentationFormat>Skjermfremvisning (16:9)</PresentationFormat>
  <Paragraphs>63</Paragraphs>
  <Slides>5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9" baseType="lpstr">
      <vt:lpstr>Montserrat</vt:lpstr>
      <vt:lpstr>Arial</vt:lpstr>
      <vt:lpstr>Roboto</vt:lpstr>
      <vt:lpstr>Simple Light</vt:lpstr>
      <vt:lpstr>     Koronasituasjonen - gult tiltaksnivå i Gjesdalskolene                 Kommunalt Foreldreutvalg 11.11.20 </vt:lpstr>
      <vt:lpstr>PowerPoint-presentasjon</vt:lpstr>
      <vt:lpstr>      Skolene er i dag på gult tiltaksnivå</vt:lpstr>
      <vt:lpstr>            Skolene på rødt tiltaksnivå vil si: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Koronasituasjonen - gult tiltaksnivå i Gjesdalskolene                 Kommunalt Foreldreutvalg 11.11.20 </dc:title>
  <dc:creator>Hege Elisabeth Kvam</dc:creator>
  <cp:lastModifiedBy>Hege Elisabeth Wengstrøm Kvam</cp:lastModifiedBy>
  <cp:revision>1</cp:revision>
  <dcterms:modified xsi:type="dcterms:W3CDTF">2020-11-27T11:44:03Z</dcterms:modified>
</cp:coreProperties>
</file>