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ＭＳ Ｐゴシック" panose="020B0600070205080204" pitchFamily="3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65"/>
  </p:normalViewPr>
  <p:slideViewPr>
    <p:cSldViewPr snapToGrid="0" snapToObjects="1">
      <p:cViewPr varScale="1">
        <p:scale>
          <a:sx n="116" d="100"/>
          <a:sy n="116" d="100"/>
        </p:scale>
        <p:origin x="413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eader Placeholder 1">
            <a:extLst>
              <a:ext uri="{FF2B5EF4-FFF2-40B4-BE49-F238E27FC236}">
                <a16:creationId xmlns:a16="http://schemas.microsoft.com/office/drawing/2014/main" id="{2BE01AA9-6715-1B64-30F0-357BC8375EBC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Date Placeholder 2">
            <a:extLst>
              <a:ext uri="{FF2B5EF4-FFF2-40B4-BE49-F238E27FC236}">
                <a16:creationId xmlns:a16="http://schemas.microsoft.com/office/drawing/2014/main" id="{5067400D-7F0A-3B65-03FC-3590A2196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79649228-090B-7547-9329-3A77CEF421D2}" type="datetimeFigureOut">
              <a:rPr lang="en-US" altLang="nb-NO"/>
              <a:pPr/>
              <a:t>10/6/2023</a:t>
            </a:fld>
            <a:endParaRPr lang="en-US" altLang="nb-NO"/>
          </a:p>
        </p:txBody>
      </p:sp>
      <p:sp>
        <p:nvSpPr>
          <p:cNvPr id="5124" name="Footer Placeholder 3">
            <a:extLst>
              <a:ext uri="{FF2B5EF4-FFF2-40B4-BE49-F238E27FC236}">
                <a16:creationId xmlns:a16="http://schemas.microsoft.com/office/drawing/2014/main" id="{52B15D4C-8508-2BE5-5CF5-41317F7656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Slide Number Placeholder 4">
            <a:extLst>
              <a:ext uri="{FF2B5EF4-FFF2-40B4-BE49-F238E27FC236}">
                <a16:creationId xmlns:a16="http://schemas.microsoft.com/office/drawing/2014/main" id="{48198296-D089-C18E-9975-0C94AE02A9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fld id="{411AD651-385A-974E-9F1F-2121973B9A13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2">
            <a:extLst>
              <a:ext uri="{FF2B5EF4-FFF2-40B4-BE49-F238E27FC236}">
                <a16:creationId xmlns:a16="http://schemas.microsoft.com/office/drawing/2014/main" id="{B01823A0-2C00-8D5C-06B0-F4035DD22396}"/>
              </a:ext>
            </a:extLst>
          </p:cNvPr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3075" name="Shape 3">
            <a:extLst>
              <a:ext uri="{FF2B5EF4-FFF2-40B4-BE49-F238E27FC236}">
                <a16:creationId xmlns:a16="http://schemas.microsoft.com/office/drawing/2014/main" id="{488C2337-C496-DFF0-F391-9B6ECBE84052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4340" name="Shape 4">
            <a:extLst>
              <a:ext uri="{FF2B5EF4-FFF2-40B4-BE49-F238E27FC236}">
                <a16:creationId xmlns:a16="http://schemas.microsoft.com/office/drawing/2014/main" id="{B5C6BAE5-A0CE-03C4-C400-809DE51C1A9F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2003425" y="744538"/>
            <a:ext cx="2790825" cy="3722687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Shape 5">
            <a:extLst>
              <a:ext uri="{FF2B5EF4-FFF2-40B4-BE49-F238E27FC236}">
                <a16:creationId xmlns:a16="http://schemas.microsoft.com/office/drawing/2014/main" id="{E93F6639-103D-FF7B-6B1F-EFA0A34F8E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endParaRPr noProof="0"/>
          </a:p>
        </p:txBody>
      </p:sp>
      <p:sp>
        <p:nvSpPr>
          <p:cNvPr id="3078" name="Shape 6">
            <a:extLst>
              <a:ext uri="{FF2B5EF4-FFF2-40B4-BE49-F238E27FC236}">
                <a16:creationId xmlns:a16="http://schemas.microsoft.com/office/drawing/2014/main" id="{0C3ED1CE-C484-3682-DDB5-941B25454107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3079" name="Shape 7">
            <a:extLst>
              <a:ext uri="{FF2B5EF4-FFF2-40B4-BE49-F238E27FC236}">
                <a16:creationId xmlns:a16="http://schemas.microsoft.com/office/drawing/2014/main" id="{83039B1E-F1BD-A3DA-A9F0-325B5A70EBC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94">
            <a:extLst>
              <a:ext uri="{FF2B5EF4-FFF2-40B4-BE49-F238E27FC236}">
                <a16:creationId xmlns:a16="http://schemas.microsoft.com/office/drawing/2014/main" id="{FCD58DEF-F5F1-EC43-79A3-AE240C1526A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 w="9525">
            <a:miter lim="800000"/>
            <a:headEnd/>
            <a:tailEnd/>
          </a:ln>
        </p:spPr>
      </p:sp>
      <p:sp>
        <p:nvSpPr>
          <p:cNvPr id="16386" name="Shape 95">
            <a:extLst>
              <a:ext uri="{FF2B5EF4-FFF2-40B4-BE49-F238E27FC236}">
                <a16:creationId xmlns:a16="http://schemas.microsoft.com/office/drawing/2014/main" id="{FA785F6F-F3C9-8DDC-6AF6-37FF0A7D7885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sz="1800">
              <a:ea typeface="ＭＳ Ｐゴシック" panose="020B0600070205080204" pitchFamily="34" charset="-128"/>
            </a:endParaRPr>
          </a:p>
        </p:txBody>
      </p:sp>
      <p:sp>
        <p:nvSpPr>
          <p:cNvPr id="16387" name="Shape 96">
            <a:extLst>
              <a:ext uri="{FF2B5EF4-FFF2-40B4-BE49-F238E27FC236}">
                <a16:creationId xmlns:a16="http://schemas.microsoft.com/office/drawing/2014/main" id="{9262EF95-19F5-E69F-AD54-2DAA2E6D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45700" bIns="4570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 hangingPunct="1">
              <a:buSzPct val="25000"/>
            </a:pPr>
            <a:r>
              <a:rPr lang="en-US" altLang="nb-NO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514352" y="2840567"/>
            <a:ext cx="5829299" cy="19600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C1349BA0-6058-071B-92BD-E84CB1FE22B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DA11A395-8AAA-924E-6287-C322B4847F4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14D12666-58EF-2B81-3982-577735372519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Loddrett teks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42902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411958" y="2064546"/>
            <a:ext cx="6034087" cy="6172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3650DE63-0EAA-1AE5-A890-79DDC723D25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BCC359D2-CABD-847B-DB11-E12CA51E2A6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B0B728D2-C180-3BF8-2F26-62C42420D3D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Loddrett tittel og teks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1842560" y="3495678"/>
            <a:ext cx="7802033" cy="154304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-1300689" y="2009776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B1B663C2-C61E-123F-7539-EB279924B04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0D36256F-796F-4631-1061-DA24682838C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5EA370C9-3E07-4D53-54EB-22E45841177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5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42902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42902" y="2133603"/>
            <a:ext cx="6172199" cy="60340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41C2553A-DB59-EB0F-1ECD-651443661BD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8A765A4D-5C8E-CCCB-22CB-1B93933E9E9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BA647B69-9C29-F9A7-48B3-84256E974A6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1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Deloverskrif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541737" y="5875869"/>
            <a:ext cx="5829299" cy="1816099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541737" y="3875617"/>
            <a:ext cx="5829299" cy="200024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07B3101F-AF59-18EE-8E47-ED8823D259B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9A421E4C-29B2-F868-BFA0-3F845F11821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11B7C08F-6C3E-F5B7-D67B-AA8858BCB2D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8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o innholdsdel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42902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42902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3486152" y="2133600"/>
            <a:ext cx="3028949" cy="60346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E62350A0-F610-2CFD-F8FF-FA9BA3F4568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5FAD67F5-1DB6-5FAA-2DCC-AE8811F7159D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FA5E1D98-F422-31F3-7D28-302FA0C2238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6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Sammenligning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342902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42900" y="2046819"/>
            <a:ext cx="3030140" cy="85301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342900" y="2899835"/>
            <a:ext cx="3030140" cy="526838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3483771" y="2046819"/>
            <a:ext cx="3031331" cy="85301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3483771" y="2899835"/>
            <a:ext cx="3031331" cy="526838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3F179176-6EF4-8923-BB1E-4E78C206C56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4CA5306B-5CE2-8551-FB05-3D9BE591D8B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7043FD03-CED2-D361-4762-7C7E4E0A73F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16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are tittel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42902" y="366712"/>
            <a:ext cx="6172199" cy="1524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FB62D906-F53B-1341-C7DD-D373E817725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5FAC61D6-B80B-A056-8567-8DE2527886C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69242AE8-B57E-4D37-630A-7550B462365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>
            <a:extLst>
              <a:ext uri="{FF2B5EF4-FFF2-40B4-BE49-F238E27FC236}">
                <a16:creationId xmlns:a16="http://schemas.microsoft.com/office/drawing/2014/main" id="{00128AA5-9104-8566-40A9-566E8C77AE2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9375F0C7-078F-B016-6AF4-836EB488051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2D592775-45B3-9070-3BAB-FDE198EE827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8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nhold med teks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2681286" y="364069"/>
            <a:ext cx="3833812" cy="78041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342902" y="1913469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05741753-8913-C667-287A-FC9A4605E4C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4D1F3567-45A3-31E5-F5D7-C2CDAAC902B6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287D8B5C-A5C8-8BDB-1EC2-BBF9303EF489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Bilde med teks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344216" y="817035"/>
            <a:ext cx="4114800" cy="5486399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344216" y="7156451"/>
            <a:ext cx="4114800" cy="107314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" name="Shape 11">
            <a:extLst>
              <a:ext uri="{FF2B5EF4-FFF2-40B4-BE49-F238E27FC236}">
                <a16:creationId xmlns:a16="http://schemas.microsoft.com/office/drawing/2014/main" id="{1A8B3016-8A41-119F-5793-507E8EEE7AB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hape 12">
            <a:extLst>
              <a:ext uri="{FF2B5EF4-FFF2-40B4-BE49-F238E27FC236}">
                <a16:creationId xmlns:a16="http://schemas.microsoft.com/office/drawing/2014/main" id="{4FF9EBC9-A1E8-FA9F-27AD-AE1CD74E11B2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hape 13">
            <a:extLst>
              <a:ext uri="{FF2B5EF4-FFF2-40B4-BE49-F238E27FC236}">
                <a16:creationId xmlns:a16="http://schemas.microsoft.com/office/drawing/2014/main" id="{2DF93090-B8BA-6A46-8DAF-A13E9A21C39E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4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9">
            <a:extLst>
              <a:ext uri="{FF2B5EF4-FFF2-40B4-BE49-F238E27FC236}">
                <a16:creationId xmlns:a16="http://schemas.microsoft.com/office/drawing/2014/main" id="{63E64CC5-B999-673A-5F6E-1DAF2119E796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b-NO" altLang="nb-NO">
              <a:sym typeface="Arial" panose="020B0604020202020204" pitchFamily="34" charset="0"/>
            </a:endParaRPr>
          </a:p>
        </p:txBody>
      </p:sp>
      <p:sp>
        <p:nvSpPr>
          <p:cNvPr id="1027" name="Shape 10">
            <a:extLst>
              <a:ext uri="{FF2B5EF4-FFF2-40B4-BE49-F238E27FC236}">
                <a16:creationId xmlns:a16="http://schemas.microsoft.com/office/drawing/2014/main" id="{DED1EB96-4B2D-5F6A-93B8-335D88EB963F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nb-NO" altLang="nb-NO">
              <a:sym typeface="Arial" panose="020B0604020202020204" pitchFamily="34" charset="0"/>
            </a:endParaRPr>
          </a:p>
        </p:txBody>
      </p:sp>
      <p:sp>
        <p:nvSpPr>
          <p:cNvPr id="1028" name="Shape 11">
            <a:extLst>
              <a:ext uri="{FF2B5EF4-FFF2-40B4-BE49-F238E27FC236}">
                <a16:creationId xmlns:a16="http://schemas.microsoft.com/office/drawing/2014/main" id="{487BB1F2-7B8F-8F91-F4E6-BCC5F36619FC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29" name="Shape 12">
            <a:extLst>
              <a:ext uri="{FF2B5EF4-FFF2-40B4-BE49-F238E27FC236}">
                <a16:creationId xmlns:a16="http://schemas.microsoft.com/office/drawing/2014/main" id="{4CC301DA-4ED6-797B-2901-25EF4E403A36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1030" name="Shape 13">
            <a:extLst>
              <a:ext uri="{FF2B5EF4-FFF2-40B4-BE49-F238E27FC236}">
                <a16:creationId xmlns:a16="http://schemas.microsoft.com/office/drawing/2014/main" id="{F1FE0830-E9B2-5945-8350-09AB27DE9FE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ＭＳ Ｐゴシック" charset="0"/>
          <a:cs typeface="Arial"/>
          <a:sym typeface="Arial" panose="020B0604020202020204" pitchFamily="34" charset="0"/>
          <a:rtl val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ＭＳ Ｐゴシック" charset="0"/>
          <a:cs typeface="Arial"/>
          <a:sym typeface="Arial" panose="020B0604020202020204" pitchFamily="34" charset="0"/>
          <a:rtl val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ea typeface="ＭＳ Ｐゴシック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ＭＳ Ｐゴシック" charset="0"/>
          <a:cs typeface="Arial"/>
          <a:sym typeface="Arial" panose="020B0604020202020204" pitchFamily="34" charset="0"/>
          <a:rtl val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4">
            <a:extLst>
              <a:ext uri="{FF2B5EF4-FFF2-40B4-BE49-F238E27FC236}">
                <a16:creationId xmlns:a16="http://schemas.microsoft.com/office/drawing/2014/main" id="{2E3D5271-36BE-A4D7-048C-B636EEA23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1979613"/>
            <a:ext cx="6337300" cy="5545137"/>
          </a:xfrm>
          <a:prstGeom prst="rect">
            <a:avLst/>
          </a:prstGeom>
          <a:solidFill>
            <a:srgbClr val="F2F2F2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lIns="91425" tIns="45700" rIns="91425" bIns="45700" anchor="ctr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/>
            <a:endParaRPr lang="nb-NO" altLang="nb-NO" sz="1800">
              <a:solidFill>
                <a:srgbClr val="FFFFFF"/>
              </a:solidFill>
            </a:endParaRPr>
          </a:p>
        </p:txBody>
      </p:sp>
      <p:sp>
        <p:nvSpPr>
          <p:cNvPr id="85" name="Shape 85">
            <a:extLst>
              <a:ext uri="{FF2B5EF4-FFF2-40B4-BE49-F238E27FC236}">
                <a16:creationId xmlns:a16="http://schemas.microsoft.com/office/drawing/2014/main" id="{DA1BBBAC-7027-50E5-0526-3160270CD741}"/>
              </a:ext>
            </a:extLst>
          </p:cNvPr>
          <p:cNvSpPr txBox="1"/>
          <p:nvPr/>
        </p:nvSpPr>
        <p:spPr>
          <a:xfrm>
            <a:off x="530225" y="2138816"/>
            <a:ext cx="5867400" cy="39345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normAutofit fontScale="40000" lnSpcReduction="20000"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buSzPct val="25000"/>
            </a:pPr>
            <a:r>
              <a:rPr lang="nb-NO" altLang="nb-NO" sz="6000" b="1" dirty="0"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Vi inviterer til </a:t>
            </a:r>
          </a:p>
          <a:p>
            <a:pPr algn="ctr" eaLnBrk="1" hangingPunct="1">
              <a:lnSpc>
                <a:spcPct val="140000"/>
              </a:lnSpc>
              <a:buSzPct val="25000"/>
            </a:pPr>
            <a:r>
              <a:rPr lang="nb-NO" altLang="nb-NO" sz="6000" b="1" dirty="0">
                <a:solidFill>
                  <a:srgbClr val="FF0000"/>
                </a:solidFill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samtaletreff for pårørende </a:t>
            </a:r>
          </a:p>
          <a:p>
            <a:pPr algn="ctr" eaLnBrk="1" hangingPunct="1">
              <a:lnSpc>
                <a:spcPct val="140000"/>
              </a:lnSpc>
              <a:buSzPct val="25000"/>
            </a:pPr>
            <a:r>
              <a:rPr lang="nb-NO" altLang="nb-NO" sz="6000" b="1" dirty="0"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på </a:t>
            </a:r>
            <a:r>
              <a:rPr lang="nb-NO" altLang="nb-NO" sz="6000" b="1" dirty="0" err="1">
                <a:solidFill>
                  <a:srgbClr val="FF0000"/>
                </a:solidFill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Jonsahuset</a:t>
            </a:r>
            <a:endParaRPr lang="nb-NO" altLang="nb-NO" sz="6000" b="1" dirty="0">
              <a:solidFill>
                <a:srgbClr val="FF0000"/>
              </a:solidFill>
              <a:latin typeface="Arial Black" panose="020B060402020202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40000"/>
              </a:lnSpc>
              <a:buSzPct val="25000"/>
            </a:pPr>
            <a:r>
              <a:rPr lang="nb-NO" altLang="nb-NO" sz="6000" b="1" dirty="0">
                <a:solidFill>
                  <a:schemeClr val="tx1"/>
                </a:solidFill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Mandag 16 oktober kl. 18.30</a:t>
            </a:r>
          </a:p>
          <a:p>
            <a:pPr algn="ctr" eaLnBrk="1" hangingPunct="1">
              <a:lnSpc>
                <a:spcPct val="140000"/>
              </a:lnSpc>
              <a:buSzPct val="25000"/>
            </a:pPr>
            <a:endParaRPr lang="nb-NO" altLang="nb-NO" sz="2200" b="1" dirty="0">
              <a:solidFill>
                <a:schemeClr val="tx1"/>
              </a:solidFill>
              <a:latin typeface="Arial Black" panose="020B060402020202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40000"/>
              </a:lnSpc>
              <a:buSzPct val="25000"/>
            </a:pPr>
            <a:endParaRPr lang="nb-NO" altLang="nb-NO" sz="4500" b="1" dirty="0">
              <a:solidFill>
                <a:schemeClr val="tx1"/>
              </a:solidFill>
              <a:latin typeface="Arial Black" panose="020B060402020202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40000"/>
              </a:lnSpc>
              <a:buSzPct val="25000"/>
            </a:pPr>
            <a:r>
              <a:rPr lang="nb-NO" altLang="nb-NO" sz="4500" b="1" dirty="0">
                <a:solidFill>
                  <a:schemeClr val="tx1"/>
                </a:solidFill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Om du/dere har behov for å treffe andre i samme situasjon er du velkommen til uformelt treff denne kvelden</a:t>
            </a:r>
            <a:r>
              <a:rPr lang="nb-NO" altLang="nb-NO" sz="5500" b="1" dirty="0">
                <a:solidFill>
                  <a:schemeClr val="tx1"/>
                </a:solidFill>
                <a:latin typeface="Arial Black" panose="020B0604020202020204" pitchFamily="34" charset="0"/>
                <a:ea typeface="Verdana" panose="020B0604030504040204" pitchFamily="34" charset="0"/>
                <a:sym typeface="Verdana" panose="020B0604030504040204" pitchFamily="34" charset="0"/>
              </a:rPr>
              <a:t>.</a:t>
            </a:r>
          </a:p>
          <a:p>
            <a:pPr algn="ctr" eaLnBrk="1" hangingPunct="1">
              <a:lnSpc>
                <a:spcPct val="140000"/>
              </a:lnSpc>
              <a:buSzPct val="25000"/>
            </a:pPr>
            <a:endParaRPr lang="nb-NO" altLang="nb-NO" sz="2200" b="1" dirty="0">
              <a:solidFill>
                <a:srgbClr val="FF0000"/>
              </a:solidFill>
              <a:latin typeface="Arial Black" panose="020B060402020202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40000"/>
              </a:lnSpc>
              <a:buSzPct val="25000"/>
            </a:pPr>
            <a:endParaRPr lang="nb-NO" altLang="nb-NO" sz="2200" b="1" dirty="0">
              <a:latin typeface="Arial Black" panose="020B0604020202020204" pitchFamily="34" charset="0"/>
              <a:ea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86" name="Shape 86">
            <a:extLst>
              <a:ext uri="{FF2B5EF4-FFF2-40B4-BE49-F238E27FC236}">
                <a16:creationId xmlns:a16="http://schemas.microsoft.com/office/drawing/2014/main" id="{25AFE317-8E73-B612-643C-61FA7A15CC55}"/>
              </a:ext>
            </a:extLst>
          </p:cNvPr>
          <p:cNvSpPr txBox="1"/>
          <p:nvPr/>
        </p:nvSpPr>
        <p:spPr>
          <a:xfrm>
            <a:off x="-26988" y="4355646"/>
            <a:ext cx="6624638" cy="26495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norm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buSzPct val="25000"/>
            </a:pPr>
            <a:endParaRPr lang="nb-NO" altLang="nb-NO" sz="1200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30000"/>
              </a:lnSpc>
              <a:buSzPct val="25000"/>
            </a:pPr>
            <a:endParaRPr lang="nb-NO" altLang="nb-NO" sz="1200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30000"/>
              </a:lnSpc>
              <a:buSzPct val="25000"/>
            </a:pPr>
            <a:endParaRPr lang="nb-NO" altLang="nb-NO" sz="1200" dirty="0">
              <a:latin typeface="Verdana" panose="020B0604030504040204" pitchFamily="34" charset="0"/>
              <a:sym typeface="Verdana" panose="020B0604030504040204" pitchFamily="34" charset="0"/>
            </a:endParaRPr>
          </a:p>
          <a:p>
            <a:pPr algn="ctr" eaLnBrk="1" hangingPunct="1">
              <a:lnSpc>
                <a:spcPct val="130000"/>
              </a:lnSpc>
              <a:buSzPct val="25000"/>
            </a:pPr>
            <a:endParaRPr lang="nb-NO" altLang="nb-NO" sz="1200" dirty="0">
              <a:latin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15364" name="Shape 87">
            <a:extLst>
              <a:ext uri="{FF2B5EF4-FFF2-40B4-BE49-F238E27FC236}">
                <a16:creationId xmlns:a16="http://schemas.microsoft.com/office/drawing/2014/main" id="{23EAA413-6B7F-0696-D828-D8CE1CE46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3" y="6353175"/>
            <a:ext cx="67405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buSzPct val="25000"/>
            </a:pPr>
            <a:r>
              <a:rPr lang="en-US" altLang="nb-NO" b="1" dirty="0">
                <a:latin typeface="Verdana" panose="020B0604030504040204" pitchFamily="34" charset="0"/>
                <a:sym typeface="Verdana" panose="020B0604030504040204" pitchFamily="34" charset="0"/>
              </a:rPr>
              <a:t>HJERTELIG VELKOMMEN</a:t>
            </a:r>
          </a:p>
          <a:p>
            <a:pPr algn="ctr" eaLnBrk="1" hangingPunct="1">
              <a:lnSpc>
                <a:spcPct val="150000"/>
              </a:lnSpc>
              <a:buSzPct val="25000"/>
            </a:pPr>
            <a:r>
              <a:rPr lang="en-US" altLang="nb-NO" sz="1200" b="1" dirty="0">
                <a:latin typeface="Verdana" panose="020B0604030504040204" pitchFamily="34" charset="0"/>
                <a:sym typeface="Verdana" panose="020B0604030504040204" pitchFamily="34" charset="0"/>
              </a:rPr>
              <a:t>Lurer du </a:t>
            </a:r>
            <a:r>
              <a:rPr lang="en-US" altLang="nb-NO" sz="1200" b="1" dirty="0" err="1">
                <a:latin typeface="Verdana" panose="020B0604030504040204" pitchFamily="34" charset="0"/>
                <a:sym typeface="Verdana" panose="020B0604030504040204" pitchFamily="34" charset="0"/>
              </a:rPr>
              <a:t>på</a:t>
            </a:r>
            <a:r>
              <a:rPr lang="en-US" altLang="nb-NO" sz="1200" b="1" dirty="0">
                <a:latin typeface="Verdana" panose="020B0604030504040204" pitchFamily="34" charset="0"/>
                <a:sym typeface="Verdana" panose="020B0604030504040204" pitchFamily="34" charset="0"/>
              </a:rPr>
              <a:t> </a:t>
            </a:r>
            <a:r>
              <a:rPr lang="en-US" altLang="nb-NO" sz="1200" b="1" dirty="0" err="1">
                <a:latin typeface="Verdana" panose="020B0604030504040204" pitchFamily="34" charset="0"/>
                <a:sym typeface="Verdana" panose="020B0604030504040204" pitchFamily="34" charset="0"/>
              </a:rPr>
              <a:t>noe</a:t>
            </a:r>
            <a:r>
              <a:rPr lang="en-US" altLang="nb-NO" sz="1200" b="1" dirty="0">
                <a:latin typeface="Verdana" panose="020B0604030504040204" pitchFamily="34" charset="0"/>
                <a:sym typeface="Verdana" panose="020B0604030504040204" pitchFamily="34" charset="0"/>
              </a:rPr>
              <a:t> ta </a:t>
            </a:r>
            <a:r>
              <a:rPr lang="en-US" altLang="nb-NO" sz="1200" b="1" dirty="0" err="1">
                <a:latin typeface="Verdana" panose="020B0604030504040204" pitchFamily="34" charset="0"/>
                <a:sym typeface="Verdana" panose="020B0604030504040204" pitchFamily="34" charset="0"/>
              </a:rPr>
              <a:t>kontakt</a:t>
            </a:r>
            <a:r>
              <a:rPr lang="en-US" altLang="nb-NO" sz="1200" b="1" dirty="0">
                <a:latin typeface="Verdana" panose="020B0604030504040204" pitchFamily="34" charset="0"/>
                <a:sym typeface="Verdana" panose="020B0604030504040204" pitchFamily="34" charset="0"/>
              </a:rPr>
              <a:t> </a:t>
            </a:r>
            <a:r>
              <a:rPr lang="en-US" altLang="nb-NO" sz="1200" b="1" dirty="0" err="1">
                <a:latin typeface="Verdana" panose="020B0604030504040204" pitchFamily="34" charset="0"/>
                <a:sym typeface="Verdana" panose="020B0604030504040204" pitchFamily="34" charset="0"/>
              </a:rPr>
              <a:t>på</a:t>
            </a:r>
            <a:r>
              <a:rPr lang="en-US" altLang="nb-NO" sz="1200" b="1" dirty="0">
                <a:latin typeface="Verdana" panose="020B0604030504040204" pitchFamily="34" charset="0"/>
                <a:sym typeface="Verdan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buSzPct val="25000"/>
            </a:pPr>
            <a:r>
              <a:rPr lang="en-US" altLang="nb-NO" sz="1200" b="1" dirty="0" err="1">
                <a:latin typeface="Verdana" panose="020B0604030504040204" pitchFamily="34" charset="0"/>
                <a:sym typeface="Verdana" panose="020B0604030504040204" pitchFamily="34" charset="0"/>
              </a:rPr>
              <a:t>mobil</a:t>
            </a:r>
            <a:r>
              <a:rPr lang="en-US" altLang="nb-NO" sz="1200" b="1">
                <a:latin typeface="Verdana" panose="020B0604030504040204" pitchFamily="34" charset="0"/>
                <a:sym typeface="Verdana" panose="020B0604030504040204" pitchFamily="34" charset="0"/>
              </a:rPr>
              <a:t> 416 62 225</a:t>
            </a:r>
            <a:endParaRPr lang="en-US" altLang="nb-NO" sz="1200" b="1" dirty="0">
              <a:latin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88" name="Shape 88">
            <a:extLst>
              <a:ext uri="{FF2B5EF4-FFF2-40B4-BE49-F238E27FC236}">
                <a16:creationId xmlns:a16="http://schemas.microsoft.com/office/drawing/2014/main" id="{2B3EF7B1-B628-73CD-6219-BE13D4180C69}"/>
              </a:ext>
            </a:extLst>
          </p:cNvPr>
          <p:cNvSpPr txBox="1"/>
          <p:nvPr/>
        </p:nvSpPr>
        <p:spPr>
          <a:xfrm>
            <a:off x="482600" y="1049338"/>
            <a:ext cx="5892800" cy="746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>
            <a:norm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buSzPct val="25000"/>
            </a:pPr>
            <a:r>
              <a:rPr lang="nb-NO" altLang="nb-NO" sz="1800" dirty="0">
                <a:latin typeface="Verdana" panose="020B0604030504040204" pitchFamily="34" charset="0"/>
                <a:sym typeface="Verdana" panose="020B0604030504040204" pitchFamily="34" charset="0"/>
              </a:rPr>
              <a:t>Nasjonalforeningen Jæren demensforening  </a:t>
            </a:r>
            <a:r>
              <a:rPr lang="nb-NO" altLang="nb-NO" sz="1800" b="1" dirty="0">
                <a:latin typeface="Verdana" panose="020B0604030504040204" pitchFamily="34" charset="0"/>
                <a:sym typeface="Verdana" panose="020B0604030504040204" pitchFamily="34" charset="0"/>
              </a:rPr>
              <a:t>  </a:t>
            </a:r>
          </a:p>
        </p:txBody>
      </p:sp>
      <p:pic>
        <p:nvPicPr>
          <p:cNvPr id="15366" name="Shape 89">
            <a:extLst>
              <a:ext uri="{FF2B5EF4-FFF2-40B4-BE49-F238E27FC236}">
                <a16:creationId xmlns:a16="http://schemas.microsoft.com/office/drawing/2014/main" id="{648A0074-131B-5181-2464-A5C92BBFF66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325" y="23813"/>
            <a:ext cx="1606550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Shape 90">
            <a:extLst>
              <a:ext uri="{FF2B5EF4-FFF2-40B4-BE49-F238E27FC236}">
                <a16:creationId xmlns:a16="http://schemas.microsoft.com/office/drawing/2014/main" id="{26FDFB50-DDD2-CF54-400B-4A380DCC93E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44763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Shape 91">
            <a:extLst>
              <a:ext uri="{FF2B5EF4-FFF2-40B4-BE49-F238E27FC236}">
                <a16:creationId xmlns:a16="http://schemas.microsoft.com/office/drawing/2014/main" id="{C30DC759-585D-52CE-D363-D764FBA8C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18413"/>
            <a:ext cx="6858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buSzPct val="25000"/>
            </a:pPr>
            <a:r>
              <a:rPr lang="en-US" altLang="nb-NO" sz="1000" i="1">
                <a:solidFill>
                  <a:srgbClr val="3F3F3F"/>
                </a:solidFill>
                <a:latin typeface="Verdana" panose="020B0604030504040204" pitchFamily="34" charset="0"/>
                <a:sym typeface="Verdana" panose="020B0604030504040204" pitchFamily="34" charset="0"/>
              </a:rPr>
              <a:t>Demensforeningen skal være et sted der pårørende til demenssyke og den syke selv kan møte andre i samme situasjon. Få opplysninger om sykdommen og hjelpeapparatet og få svar på spørsmål. </a:t>
            </a:r>
          </a:p>
          <a:p>
            <a:pPr algn="ctr" eaLnBrk="1" hangingPunct="1">
              <a:buSzPct val="25000"/>
            </a:pPr>
            <a:r>
              <a:rPr lang="en-US" altLang="nb-NO" sz="1000" i="1">
                <a:solidFill>
                  <a:srgbClr val="3F3F3F"/>
                </a:solidFill>
                <a:latin typeface="Verdana" panose="020B0604030504040204" pitchFamily="34" charset="0"/>
                <a:sym typeface="Verdana" panose="020B0604030504040204" pitchFamily="34" charset="0"/>
              </a:rPr>
              <a:t>Et sted der pårørende kan få støtte og styrke til å mestre hverdagen.</a:t>
            </a:r>
          </a:p>
        </p:txBody>
      </p:sp>
      <p:pic>
        <p:nvPicPr>
          <p:cNvPr id="15369" name="Shape 92">
            <a:extLst>
              <a:ext uri="{FF2B5EF4-FFF2-40B4-BE49-F238E27FC236}">
                <a16:creationId xmlns:a16="http://schemas.microsoft.com/office/drawing/2014/main" id="{31752271-2FD0-F666-892B-010894152E1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99" b="46046"/>
          <a:stretch>
            <a:fillRect/>
          </a:stretch>
        </p:blipFill>
        <p:spPr bwMode="auto">
          <a:xfrm>
            <a:off x="111125" y="8267700"/>
            <a:ext cx="6624638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99</Words>
  <Application>Microsoft Office PowerPoint</Application>
  <PresentationFormat>Skjermfremvisning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Verdana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Gølin Tveit</dc:creator>
  <cp:lastModifiedBy>Gølin Tveit</cp:lastModifiedBy>
  <cp:revision>21</cp:revision>
  <cp:lastPrinted>2023-09-19T10:14:59Z</cp:lastPrinted>
  <dcterms:modified xsi:type="dcterms:W3CDTF">2023-10-06T11:26:51Z</dcterms:modified>
</cp:coreProperties>
</file>