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794500" cy="99314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C3243-7053-4E43-AA39-03209F041C98}" type="datetimeFigureOut">
              <a:rPr lang="nb-NO" smtClean="0"/>
              <a:t>23.04.2024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4B41A-39F5-42BE-9C90-764BC2FD797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5417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-223838" y="819150"/>
            <a:ext cx="7177088" cy="4038600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TekstSylinder 2"/>
          <p:cNvSpPr txBox="1"/>
          <p:nvPr/>
        </p:nvSpPr>
        <p:spPr>
          <a:xfrm>
            <a:off x="672864" y="5120729"/>
            <a:ext cx="5387060" cy="4850277"/>
          </a:xfrm>
          <a:prstGeom prst="rect">
            <a:avLst/>
          </a:prstGeom>
          <a:noFill/>
          <a:ln>
            <a:noFill/>
          </a:ln>
        </p:spPr>
        <p:txBody>
          <a:bodyPr vert="horz" wrap="none" lIns="82469" tIns="42885" rIns="82469" bIns="42885" anchor="ctr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410"/>
              </a:spcBef>
              <a:spcAft>
                <a:spcPts val="0"/>
              </a:spcAft>
              <a:buNone/>
              <a:tabLst>
                <a:tab pos="0" algn="l"/>
                <a:tab pos="411342" algn="l"/>
                <a:tab pos="823024" algn="l"/>
                <a:tab pos="1234696" algn="l"/>
                <a:tab pos="1646368" algn="l"/>
                <a:tab pos="2058049" algn="l"/>
                <a:tab pos="2469721" algn="l"/>
                <a:tab pos="2881393" algn="l"/>
                <a:tab pos="3293074" algn="l"/>
                <a:tab pos="3704746" algn="l"/>
                <a:tab pos="4116418" algn="l"/>
                <a:tab pos="4528099" algn="l"/>
                <a:tab pos="4939771" algn="l"/>
                <a:tab pos="5351452" algn="l"/>
                <a:tab pos="5763124" algn="l"/>
                <a:tab pos="6174796" algn="l"/>
                <a:tab pos="6586478" algn="l"/>
                <a:tab pos="6998150" algn="l"/>
                <a:tab pos="7409822" algn="l"/>
                <a:tab pos="7821503" algn="l"/>
                <a:tab pos="823317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1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12380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-223838" y="819150"/>
            <a:ext cx="7177088" cy="4038600"/>
          </a:xfrm>
          <a:solidFill>
            <a:srgbClr val="729FCF"/>
          </a:solidFill>
          <a:ln w="25402">
            <a:solidFill>
              <a:srgbClr val="3465A4"/>
            </a:solidFill>
            <a:prstDash val="solid"/>
          </a:ln>
        </p:spPr>
      </p:sp>
      <p:sp>
        <p:nvSpPr>
          <p:cNvPr id="3" name="TekstSylinder 2"/>
          <p:cNvSpPr txBox="1"/>
          <p:nvPr/>
        </p:nvSpPr>
        <p:spPr>
          <a:xfrm>
            <a:off x="672864" y="5120729"/>
            <a:ext cx="5387060" cy="4850277"/>
          </a:xfrm>
          <a:prstGeom prst="rect">
            <a:avLst/>
          </a:prstGeom>
          <a:noFill/>
          <a:ln>
            <a:noFill/>
          </a:ln>
        </p:spPr>
        <p:txBody>
          <a:bodyPr vert="horz" wrap="none" lIns="82469" tIns="42885" rIns="82469" bIns="42885" anchor="ctr" anchorCtr="0" compatLnSpc="1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410"/>
              </a:spcBef>
              <a:spcAft>
                <a:spcPts val="0"/>
              </a:spcAft>
              <a:buNone/>
              <a:tabLst>
                <a:tab pos="0" algn="l"/>
                <a:tab pos="411342" algn="l"/>
                <a:tab pos="823024" algn="l"/>
                <a:tab pos="1234696" algn="l"/>
                <a:tab pos="1646368" algn="l"/>
                <a:tab pos="2058049" algn="l"/>
                <a:tab pos="2469721" algn="l"/>
                <a:tab pos="2881393" algn="l"/>
                <a:tab pos="3293074" algn="l"/>
                <a:tab pos="3704746" algn="l"/>
                <a:tab pos="4116418" algn="l"/>
                <a:tab pos="4528099" algn="l"/>
                <a:tab pos="4939771" algn="l"/>
                <a:tab pos="5351452" algn="l"/>
                <a:tab pos="5763124" algn="l"/>
                <a:tab pos="6174796" algn="l"/>
                <a:tab pos="6586478" algn="l"/>
                <a:tab pos="6998150" algn="l"/>
                <a:tab pos="7409822" algn="l"/>
                <a:tab pos="7821503" algn="l"/>
                <a:tab pos="8233175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1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56241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412B-59AF-4B58-B8D2-01011F20D8FC}" type="datetimeFigureOut">
              <a:rPr lang="nb-NO" smtClean="0"/>
              <a:t>23.04.2024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B32AB-CD54-45FF-B1F0-31D488A386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0544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412B-59AF-4B58-B8D2-01011F20D8FC}" type="datetimeFigureOut">
              <a:rPr lang="nb-NO" smtClean="0"/>
              <a:t>23.04.2024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B32AB-CD54-45FF-B1F0-31D488A386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5290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412B-59AF-4B58-B8D2-01011F20D8FC}" type="datetimeFigureOut">
              <a:rPr lang="nb-NO" smtClean="0"/>
              <a:t>23.04.2024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B32AB-CD54-45FF-B1F0-31D488A386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1142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412B-59AF-4B58-B8D2-01011F20D8FC}" type="datetimeFigureOut">
              <a:rPr lang="nb-NO" smtClean="0"/>
              <a:t>23.04.2024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B32AB-CD54-45FF-B1F0-31D488A386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5401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412B-59AF-4B58-B8D2-01011F20D8FC}" type="datetimeFigureOut">
              <a:rPr lang="nb-NO" smtClean="0"/>
              <a:t>23.04.2024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B32AB-CD54-45FF-B1F0-31D488A386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2516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412B-59AF-4B58-B8D2-01011F20D8FC}" type="datetimeFigureOut">
              <a:rPr lang="nb-NO" smtClean="0"/>
              <a:t>23.04.2024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B32AB-CD54-45FF-B1F0-31D488A386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018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412B-59AF-4B58-B8D2-01011F20D8FC}" type="datetimeFigureOut">
              <a:rPr lang="nb-NO" smtClean="0"/>
              <a:t>23.04.2024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B32AB-CD54-45FF-B1F0-31D488A386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6379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412B-59AF-4B58-B8D2-01011F20D8FC}" type="datetimeFigureOut">
              <a:rPr lang="nb-NO" smtClean="0"/>
              <a:t>23.04.2024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B32AB-CD54-45FF-B1F0-31D488A386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7257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412B-59AF-4B58-B8D2-01011F20D8FC}" type="datetimeFigureOut">
              <a:rPr lang="nb-NO" smtClean="0"/>
              <a:t>23.04.2024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B32AB-CD54-45FF-B1F0-31D488A386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338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412B-59AF-4B58-B8D2-01011F20D8FC}" type="datetimeFigureOut">
              <a:rPr lang="nb-NO" smtClean="0"/>
              <a:t>23.04.2024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B32AB-CD54-45FF-B1F0-31D488A386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2477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E412B-59AF-4B58-B8D2-01011F20D8FC}" type="datetimeFigureOut">
              <a:rPr lang="nb-NO" smtClean="0"/>
              <a:t>23.04.2024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B32AB-CD54-45FF-B1F0-31D488A386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341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E412B-59AF-4B58-B8D2-01011F20D8FC}" type="datetimeFigureOut">
              <a:rPr lang="nb-NO" smtClean="0"/>
              <a:t>23.04.2024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B32AB-CD54-45FF-B1F0-31D488A386B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692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ogva@nasjonalforeningen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hyperlink" Target="mailto:aeren.demensforening@gmai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356461" y="534691"/>
            <a:ext cx="5241941" cy="5990799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Frihåndsform 10"/>
          <p:cNvSpPr/>
          <p:nvPr/>
        </p:nvSpPr>
        <p:spPr>
          <a:xfrm>
            <a:off x="876300" y="6436611"/>
            <a:ext cx="4783854" cy="40553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/>
          <a:lstStyle/>
          <a:p>
            <a:pPr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800" dirty="0">
              <a:solidFill>
                <a:srgbClr val="CCCCFF"/>
              </a:solidFill>
              <a:latin typeface="Arial" pitchFamily="18"/>
              <a:ea typeface="SimSun" pitchFamily="2"/>
              <a:cs typeface="SimSun" pitchFamily="2"/>
              <a:hlinkClick r:id="rId3"/>
            </a:endParaRPr>
          </a:p>
        </p:txBody>
      </p:sp>
      <p:sp>
        <p:nvSpPr>
          <p:cNvPr id="16" name="TekstSylinder 15"/>
          <p:cNvSpPr txBox="1"/>
          <p:nvPr/>
        </p:nvSpPr>
        <p:spPr>
          <a:xfrm>
            <a:off x="356461" y="534692"/>
            <a:ext cx="4094241" cy="5706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200" b="1" dirty="0">
                <a:solidFill>
                  <a:srgbClr val="C00000"/>
                </a:solidFill>
                <a:latin typeface="Sitka Display" panose="02000505000000020004" pitchFamily="2" charset="0"/>
                <a:ea typeface="Arial Unicode MS" pitchFamily="34"/>
                <a:cs typeface="Times New Roman" panose="02020603050405020304" pitchFamily="18" charset="0"/>
              </a:rPr>
              <a:t>Praktiske opplysninger</a:t>
            </a:r>
          </a:p>
          <a:p>
            <a:pPr>
              <a:lnSpc>
                <a:spcPct val="120000"/>
              </a:lnSpc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200" dirty="0">
                <a:latin typeface="Sitka Display" panose="02000505000000020004" pitchFamily="2" charset="0"/>
                <a:ea typeface="Arial Unicode MS" pitchFamily="34"/>
                <a:cs typeface="Times New Roman" panose="02020603050405020304" pitchFamily="18" charset="0"/>
              </a:rPr>
              <a:t>Skolene går over 5 kvelder.  </a:t>
            </a:r>
          </a:p>
          <a:p>
            <a:pPr>
              <a:lnSpc>
                <a:spcPct val="120000"/>
              </a:lnSpc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200" b="1" dirty="0">
                <a:latin typeface="Sitka Display" panose="02000505000000020004" pitchFamily="2" charset="0"/>
                <a:ea typeface="Arial Unicode MS" pitchFamily="34"/>
                <a:cs typeface="Times New Roman" panose="02020603050405020304" pitchFamily="18" charset="0"/>
              </a:rPr>
              <a:t>Klokken</a:t>
            </a:r>
            <a:r>
              <a:rPr lang="nb-NO" sz="1200" dirty="0">
                <a:latin typeface="Sitka Display" panose="02000505000000020004" pitchFamily="2" charset="0"/>
                <a:ea typeface="Arial Unicode MS" pitchFamily="34"/>
                <a:cs typeface="Times New Roman" panose="02020603050405020304" pitchFamily="18" charset="0"/>
              </a:rPr>
              <a:t>. 17:00-19.30</a:t>
            </a:r>
          </a:p>
          <a:p>
            <a:pPr>
              <a:lnSpc>
                <a:spcPct val="120000"/>
              </a:lnSpc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200" b="1" dirty="0">
                <a:latin typeface="Sitka Display" panose="02000505000000020004" pitchFamily="2" charset="0"/>
                <a:ea typeface="Arial Unicode MS" pitchFamily="34"/>
                <a:cs typeface="Times New Roman" panose="02020603050405020304" pitchFamily="18" charset="0"/>
              </a:rPr>
              <a:t>Pris</a:t>
            </a:r>
            <a:r>
              <a:rPr lang="nb-NO" sz="1200" dirty="0">
                <a:latin typeface="Sitka Display" panose="02000505000000020004" pitchFamily="2" charset="0"/>
                <a:ea typeface="Arial Unicode MS" pitchFamily="34"/>
                <a:cs typeface="Times New Roman" panose="02020603050405020304" pitchFamily="18" charset="0"/>
              </a:rPr>
              <a:t>: Kr 300,- pr. person og 100,- pr person for medlemmer i Jæren demensforening. </a:t>
            </a:r>
          </a:p>
          <a:p>
            <a:pPr>
              <a:lnSpc>
                <a:spcPct val="120000"/>
              </a:lnSpc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200" dirty="0">
                <a:latin typeface="Sitka Display" panose="02000505000000020004" pitchFamily="2" charset="0"/>
                <a:cs typeface="Times New Roman" panose="02020603050405020304" pitchFamily="18" charset="0"/>
              </a:rPr>
              <a:t>Kaffe/te og </a:t>
            </a:r>
            <a:r>
              <a:rPr lang="nb-NO" sz="1200" b="1" dirty="0">
                <a:latin typeface="Sitka Display" panose="02000505000000020004" pitchFamily="2" charset="0"/>
                <a:cs typeface="Times New Roman" panose="02020603050405020304" pitchFamily="18" charset="0"/>
              </a:rPr>
              <a:t>enkel bevertning</a:t>
            </a:r>
          </a:p>
          <a:p>
            <a:pPr>
              <a:lnSpc>
                <a:spcPct val="120000"/>
              </a:lnSpc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200" b="1" dirty="0">
                <a:latin typeface="Sitka Display" panose="02000505000000020004" pitchFamily="2" charset="0"/>
                <a:ea typeface="Arial Unicode MS" pitchFamily="34"/>
                <a:cs typeface="Times New Roman" panose="02020603050405020304" pitchFamily="18" charset="0"/>
              </a:rPr>
              <a:t>Påmeldingsfrist</a:t>
            </a:r>
            <a:r>
              <a:rPr lang="nb-NO" sz="1200">
                <a:latin typeface="Sitka Display" panose="02000505000000020004" pitchFamily="2" charset="0"/>
                <a:ea typeface="Arial Unicode MS" pitchFamily="34"/>
                <a:cs typeface="Times New Roman" panose="02020603050405020304" pitchFamily="18" charset="0"/>
              </a:rPr>
              <a:t>: 30 august 2024</a:t>
            </a:r>
            <a:endParaRPr lang="nb-NO" sz="1200" dirty="0">
              <a:latin typeface="Sitka Display" panose="02000505000000020004" pitchFamily="2" charset="0"/>
              <a:ea typeface="Arial Unicode MS" pitchFamily="34"/>
              <a:cs typeface="Times New Roman" panose="02020603050405020304" pitchFamily="18" charset="0"/>
            </a:endParaRPr>
          </a:p>
          <a:p>
            <a:endParaRPr lang="nb-NO" sz="1200" b="1" dirty="0">
              <a:solidFill>
                <a:srgbClr val="C00000"/>
              </a:solidFill>
              <a:latin typeface="Sitka Display" panose="02000505000000020004" pitchFamily="2" charset="0"/>
              <a:cs typeface="Times New Roman" panose="02020603050405020304" pitchFamily="18" charset="0"/>
            </a:endParaRPr>
          </a:p>
          <a:p>
            <a:r>
              <a:rPr lang="nb-NO" sz="1200" b="1" dirty="0">
                <a:solidFill>
                  <a:srgbClr val="C00000"/>
                </a:solidFill>
                <a:latin typeface="Sitka Display" panose="02000505000000020004" pitchFamily="2" charset="0"/>
                <a:cs typeface="Times New Roman" panose="02020603050405020304" pitchFamily="18" charset="0"/>
              </a:rPr>
              <a:t>Kontaktopplysninger til din kommune</a:t>
            </a:r>
            <a:r>
              <a:rPr lang="nb-NO" sz="1200" dirty="0">
                <a:solidFill>
                  <a:srgbClr val="C00000"/>
                </a:solidFill>
                <a:latin typeface="Sitka Display" panose="02000505000000020004" pitchFamily="2" charset="0"/>
                <a:cs typeface="Times New Roman" panose="02020603050405020304" pitchFamily="18" charset="0"/>
              </a:rPr>
              <a:t>:</a:t>
            </a:r>
          </a:p>
          <a:p>
            <a:endParaRPr lang="nb-NO" sz="1200" dirty="0">
              <a:latin typeface="Sitka Display" panose="02000505000000020004" pitchFamily="2" charset="0"/>
              <a:cs typeface="Times New Roman" panose="02020603050405020304" pitchFamily="18" charset="0"/>
            </a:endParaRPr>
          </a:p>
          <a:p>
            <a:r>
              <a:rPr lang="nb-NO" sz="1200" dirty="0">
                <a:latin typeface="Sitka Subheading" panose="02000505000000020004" pitchFamily="2" charset="0"/>
                <a:cs typeface="Times New Roman" panose="02020603050405020304" pitchFamily="18" charset="0"/>
              </a:rPr>
              <a:t>Demenskoordinator </a:t>
            </a:r>
            <a:r>
              <a:rPr lang="nb-NO" sz="1200" b="1" dirty="0">
                <a:latin typeface="Sitka Display" panose="02000505000000020004" pitchFamily="2" charset="0"/>
                <a:cs typeface="Times New Roman" panose="02020603050405020304" pitchFamily="18" charset="0"/>
              </a:rPr>
              <a:t>Gjesdal kommune</a:t>
            </a:r>
          </a:p>
          <a:p>
            <a:r>
              <a:rPr lang="nb-NO" sz="1200" dirty="0">
                <a:latin typeface="Sitka Subheading" panose="02000505000000020004" pitchFamily="2" charset="0"/>
                <a:cs typeface="Times New Roman" panose="02020603050405020304" pitchFamily="18" charset="0"/>
              </a:rPr>
              <a:t>Tone Berge tlf:</a:t>
            </a:r>
            <a:r>
              <a:rPr lang="nb-NO" sz="1200" dirty="0">
                <a:latin typeface="Sitka Subheading" panose="02000505000000020004" pitchFamily="2" charset="0"/>
              </a:rPr>
              <a:t>909 14 233, </a:t>
            </a:r>
          </a:p>
          <a:p>
            <a:r>
              <a:rPr lang="nb-NO" sz="1200" dirty="0">
                <a:latin typeface="Sitka Subheading" panose="02000505000000020004" pitchFamily="2" charset="0"/>
              </a:rPr>
              <a:t>mail: </a:t>
            </a:r>
            <a:r>
              <a:rPr lang="nb-NO" sz="1200" dirty="0"/>
              <a:t>demenskoordinator@gjesdal.kommune.no</a:t>
            </a:r>
          </a:p>
          <a:p>
            <a:endParaRPr lang="nb-NO" sz="1200" dirty="0">
              <a:latin typeface="Sitka Subheading" panose="02000505000000020004" pitchFamily="2" charset="0"/>
              <a:cs typeface="Times New Roman" panose="02020603050405020304" pitchFamily="18" charset="0"/>
            </a:endParaRPr>
          </a:p>
          <a:p>
            <a:r>
              <a:rPr lang="nb-NO" sz="1200" dirty="0">
                <a:latin typeface="Sitka Display" panose="02000505000000020004" pitchFamily="2" charset="0"/>
                <a:cs typeface="Times New Roman" panose="02020603050405020304" pitchFamily="18" charset="0"/>
              </a:rPr>
              <a:t>Demenskoordinator </a:t>
            </a:r>
            <a:r>
              <a:rPr lang="nb-NO" sz="1200" b="1" dirty="0">
                <a:latin typeface="Sitka Subheading" panose="02000505000000020004" pitchFamily="2" charset="0"/>
                <a:cs typeface="Times New Roman" panose="02020603050405020304" pitchFamily="18" charset="0"/>
              </a:rPr>
              <a:t>Hå kommune</a:t>
            </a:r>
          </a:p>
          <a:p>
            <a:r>
              <a:rPr lang="nb-NO" sz="1200" dirty="0">
                <a:latin typeface="Sitka Subheading" panose="02000505000000020004" pitchFamily="2" charset="0"/>
                <a:cs typeface="Times New Roman" panose="02020603050405020304" pitchFamily="18" charset="0"/>
              </a:rPr>
              <a:t>Anne Dagny Versland </a:t>
            </a:r>
            <a:r>
              <a:rPr lang="nb-NO" sz="1200" dirty="0" err="1">
                <a:latin typeface="Sitka Subheading" panose="02000505000000020004" pitchFamily="2" charset="0"/>
                <a:cs typeface="Times New Roman" panose="02020603050405020304" pitchFamily="18" charset="0"/>
              </a:rPr>
              <a:t>tlf</a:t>
            </a:r>
            <a:r>
              <a:rPr lang="nb-NO" sz="1200" dirty="0">
                <a:latin typeface="Sitka Subheading" panose="02000505000000020004" pitchFamily="2" charset="0"/>
                <a:cs typeface="Times New Roman" panose="02020603050405020304" pitchFamily="18" charset="0"/>
              </a:rPr>
              <a:t>: 482 75 047, </a:t>
            </a:r>
          </a:p>
          <a:p>
            <a:r>
              <a:rPr lang="nb-NO" sz="1200" dirty="0">
                <a:latin typeface="Sitka Subheading" panose="02000505000000020004" pitchFamily="2" charset="0"/>
                <a:cs typeface="Times New Roman" panose="02020603050405020304" pitchFamily="18" charset="0"/>
              </a:rPr>
              <a:t>mail: adve@ha.kommune.no</a:t>
            </a:r>
          </a:p>
          <a:p>
            <a:endParaRPr lang="nb-NO" sz="1200" dirty="0">
              <a:latin typeface="Sitka Display" panose="02000505000000020004" pitchFamily="2" charset="0"/>
              <a:cs typeface="Times New Roman" panose="02020603050405020304" pitchFamily="18" charset="0"/>
            </a:endParaRPr>
          </a:p>
          <a:p>
            <a:r>
              <a:rPr lang="nb-NO" sz="1200" dirty="0">
                <a:latin typeface="Sitka Display" panose="02000505000000020004" pitchFamily="2" charset="0"/>
                <a:cs typeface="Times New Roman" panose="02020603050405020304" pitchFamily="18" charset="0"/>
              </a:rPr>
              <a:t>Demenskoordinator  </a:t>
            </a:r>
            <a:r>
              <a:rPr lang="nb-NO" sz="1200" b="1" dirty="0">
                <a:latin typeface="Sitka Display" panose="02000505000000020004" pitchFamily="2" charset="0"/>
                <a:cs typeface="Times New Roman" panose="02020603050405020304" pitchFamily="18" charset="0"/>
              </a:rPr>
              <a:t>Klepp Kommune</a:t>
            </a:r>
          </a:p>
          <a:p>
            <a:r>
              <a:rPr lang="nb-NO" sz="1200" dirty="0">
                <a:latin typeface="Sitka Display" panose="02000505000000020004" pitchFamily="2" charset="0"/>
                <a:cs typeface="Times New Roman" panose="02020603050405020304" pitchFamily="18" charset="0"/>
              </a:rPr>
              <a:t>Kristin Randulff, </a:t>
            </a:r>
            <a:r>
              <a:rPr lang="nb-NO" sz="1200" dirty="0" err="1">
                <a:latin typeface="Sitka Display" panose="02000505000000020004" pitchFamily="2" charset="0"/>
                <a:cs typeface="Times New Roman" panose="02020603050405020304" pitchFamily="18" charset="0"/>
              </a:rPr>
              <a:t>tlf</a:t>
            </a:r>
            <a:r>
              <a:rPr lang="nb-NO" sz="1200" dirty="0">
                <a:latin typeface="Sitka Display" panose="02000505000000020004" pitchFamily="2" charset="0"/>
                <a:cs typeface="Times New Roman" panose="02020603050405020304" pitchFamily="18" charset="0"/>
              </a:rPr>
              <a:t> 475 152 65, </a:t>
            </a:r>
          </a:p>
          <a:p>
            <a:r>
              <a:rPr lang="nb-NO" sz="1200" dirty="0">
                <a:latin typeface="Sitka Display" panose="02000505000000020004" pitchFamily="2" charset="0"/>
                <a:cs typeface="Times New Roman" panose="02020603050405020304" pitchFamily="18" charset="0"/>
              </a:rPr>
              <a:t>mail: </a:t>
            </a:r>
            <a:r>
              <a:rPr lang="nb-NO" sz="1200" dirty="0"/>
              <a:t>demenskoordinator@klepp.kommune.no</a:t>
            </a:r>
            <a:endParaRPr lang="nb-NO" sz="1200" dirty="0">
              <a:latin typeface="Sitka Display" panose="02000505000000020004" pitchFamily="2" charset="0"/>
              <a:cs typeface="Times New Roman" panose="02020603050405020304" pitchFamily="18" charset="0"/>
            </a:endParaRPr>
          </a:p>
          <a:p>
            <a:endParaRPr lang="nb-NO" sz="1200" dirty="0">
              <a:latin typeface="Sitka Display" panose="02000505000000020004" pitchFamily="2" charset="0"/>
              <a:cs typeface="Times New Roman" panose="02020603050405020304" pitchFamily="18" charset="0"/>
            </a:endParaRPr>
          </a:p>
          <a:p>
            <a:r>
              <a:rPr lang="nb-NO" sz="1200" dirty="0">
                <a:latin typeface="Sitka Display" panose="02000505000000020004" pitchFamily="2" charset="0"/>
                <a:cs typeface="Times New Roman" panose="02020603050405020304" pitchFamily="18" charset="0"/>
              </a:rPr>
              <a:t>Demenskoordinator </a:t>
            </a:r>
            <a:r>
              <a:rPr lang="nb-NO" sz="1200" b="1" dirty="0">
                <a:latin typeface="Sitka Display" panose="02000505000000020004" pitchFamily="2" charset="0"/>
                <a:cs typeface="Times New Roman" panose="02020603050405020304" pitchFamily="18" charset="0"/>
              </a:rPr>
              <a:t>Time Kommune</a:t>
            </a:r>
          </a:p>
          <a:p>
            <a:r>
              <a:rPr lang="nb-NO" sz="1200" dirty="0">
                <a:latin typeface="Sitka Display" panose="02000505000000020004" pitchFamily="2" charset="0"/>
                <a:cs typeface="Times New Roman" panose="02020603050405020304" pitchFamily="18" charset="0"/>
              </a:rPr>
              <a:t>Bente Lura, </a:t>
            </a:r>
            <a:r>
              <a:rPr lang="nb-NO" sz="1200" dirty="0" err="1">
                <a:latin typeface="Sitka Display" panose="02000505000000020004" pitchFamily="2" charset="0"/>
                <a:cs typeface="Times New Roman" panose="02020603050405020304" pitchFamily="18" charset="0"/>
              </a:rPr>
              <a:t>tlf</a:t>
            </a:r>
            <a:r>
              <a:rPr lang="nb-NO" sz="1200" dirty="0">
                <a:latin typeface="Sitka Display" panose="02000505000000020004" pitchFamily="2" charset="0"/>
                <a:cs typeface="Times New Roman" panose="02020603050405020304" pitchFamily="18" charset="0"/>
              </a:rPr>
              <a:t>: 904  071 10, </a:t>
            </a:r>
          </a:p>
          <a:p>
            <a:r>
              <a:rPr lang="nb-NO" sz="1200" dirty="0">
                <a:latin typeface="Sitka Display" panose="02000505000000020004" pitchFamily="2" charset="0"/>
                <a:cs typeface="Times New Roman" panose="02020603050405020304" pitchFamily="18" charset="0"/>
              </a:rPr>
              <a:t>mail: </a:t>
            </a:r>
            <a:r>
              <a:rPr lang="nb-NO" sz="1200" dirty="0"/>
              <a:t>demenskoordinator@time.kommune.no </a:t>
            </a:r>
          </a:p>
          <a:p>
            <a:endParaRPr lang="nb-NO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Jæren </a:t>
            </a:r>
            <a:r>
              <a:rPr lang="nb-NO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demensforening</a:t>
            </a:r>
            <a:endParaRPr lang="nb-NO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sz="1200" dirty="0">
                <a:latin typeface="Sitka Display" panose="02000505000000020004" pitchFamily="2" charset="0"/>
                <a:ea typeface="Arial Unicode MS" pitchFamily="34"/>
                <a:cs typeface="Times New Roman" panose="02020603050405020304" pitchFamily="18" charset="0"/>
              </a:rPr>
              <a:t>Mail: j</a:t>
            </a:r>
            <a:r>
              <a:rPr lang="nb-NO" sz="1200" dirty="0">
                <a:latin typeface="Sitka Display" panose="02000505000000020004" pitchFamily="2" charset="0"/>
                <a:ea typeface="Arial Unicode MS" pitchFamily="34"/>
                <a:cs typeface="Times New Roman" panose="02020603050405020304" pitchFamily="18" charset="0"/>
                <a:hlinkClick r:id="rId4"/>
              </a:rPr>
              <a:t>aeren.demensforening@gmail.com</a:t>
            </a:r>
            <a:endParaRPr lang="nb-NO" sz="1200" dirty="0">
              <a:latin typeface="Sitka Display" panose="02000505000000020004" pitchFamily="2" charset="0"/>
              <a:ea typeface="Arial Unicode MS" pitchFamily="34"/>
              <a:cs typeface="Times New Roman" panose="02020603050405020304" pitchFamily="18" charset="0"/>
            </a:endParaRPr>
          </a:p>
          <a:p>
            <a:endParaRPr lang="nb-NO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kstSylinder 17"/>
          <p:cNvSpPr txBox="1"/>
          <p:nvPr/>
        </p:nvSpPr>
        <p:spPr>
          <a:xfrm>
            <a:off x="7144720" y="5355213"/>
            <a:ext cx="457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300" b="1" dirty="0">
                <a:latin typeface="Sitka Subheading" panose="02000505000000020004" pitchFamily="2" charset="0"/>
                <a:cs typeface="Times New Roman" panose="02020603050405020304" pitchFamily="18" charset="0"/>
              </a:rPr>
              <a:t>Sted: Time kommune</a:t>
            </a:r>
          </a:p>
          <a:p>
            <a:pPr algn="ctr"/>
            <a:r>
              <a:rPr lang="nb-NO" sz="1300" dirty="0">
                <a:latin typeface="Sitka Subheading" panose="02000505000000020004" pitchFamily="2" charset="0"/>
                <a:cs typeface="Times New Roman" panose="02020603050405020304" pitchFamily="18" charset="0"/>
              </a:rPr>
              <a:t>Adresse: Time Rådhus </a:t>
            </a:r>
          </a:p>
          <a:p>
            <a:pPr algn="ctr"/>
            <a:r>
              <a:rPr lang="nb-NO" sz="1300" dirty="0">
                <a:latin typeface="Sitka Subheading" panose="02000505000000020004" pitchFamily="2" charset="0"/>
                <a:cs typeface="Times New Roman" panose="02020603050405020304" pitchFamily="18" charset="0"/>
              </a:rPr>
              <a:t>Arne Garborgs veg 30, 4349 bryne</a:t>
            </a:r>
          </a:p>
          <a:p>
            <a:pPr algn="ctr"/>
            <a:endParaRPr lang="nb-NO" sz="1300" dirty="0">
              <a:latin typeface="Sitka Subheading" panose="02000505000000020004" pitchFamily="2" charset="0"/>
              <a:cs typeface="Times New Roman" panose="02020603050405020304" pitchFamily="18" charset="0"/>
            </a:endParaRPr>
          </a:p>
          <a:p>
            <a:pPr algn="ctr"/>
            <a:r>
              <a:rPr lang="nb-NO" sz="1300" dirty="0">
                <a:latin typeface="Sitka Subheading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nb-NO" sz="1300" b="1" dirty="0">
                <a:latin typeface="Sitka Subheading" panose="02000505000000020004" pitchFamily="2" charset="0"/>
                <a:cs typeface="Times New Roman" panose="02020603050405020304" pitchFamily="18" charset="0"/>
              </a:rPr>
              <a:t>Arrangør</a:t>
            </a:r>
            <a:r>
              <a:rPr lang="nb-NO" sz="1300" dirty="0">
                <a:latin typeface="Sitka Subheading" panose="02000505000000020004" pitchFamily="2" charset="0"/>
                <a:cs typeface="Times New Roman" panose="02020603050405020304" pitchFamily="18" charset="0"/>
              </a:rPr>
              <a:t>: Gjesdal, Hå, Klepp og Time kommune</a:t>
            </a:r>
          </a:p>
          <a:p>
            <a:pPr algn="ctr"/>
            <a:r>
              <a:rPr lang="nb-NO" sz="1300" dirty="0">
                <a:latin typeface="Sitka Subheading" panose="02000505000000020004" pitchFamily="2" charset="0"/>
                <a:cs typeface="Times New Roman" panose="02020603050405020304" pitchFamily="18" charset="0"/>
              </a:rPr>
              <a:t>i samarbeid med Jæren demensforening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7161346" y="261985"/>
            <a:ext cx="45720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b-NO" sz="1400" b="1" dirty="0">
              <a:solidFill>
                <a:srgbClr val="FF0000"/>
              </a:solidFill>
              <a:latin typeface="Footlight MT Light" panose="0204060206030A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b-NO" sz="2800" b="1" dirty="0">
                <a:solidFill>
                  <a:srgbClr val="FF0000"/>
                </a:solidFill>
                <a:latin typeface="Footlight MT Light" panose="0204060206030A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Demensskole &amp;</a:t>
            </a:r>
          </a:p>
          <a:p>
            <a:pPr algn="ctr"/>
            <a:r>
              <a:rPr lang="nb-NO" sz="2800" b="1" dirty="0">
                <a:solidFill>
                  <a:srgbClr val="FF0000"/>
                </a:solidFill>
                <a:latin typeface="Footlight MT Light" panose="0204060206030A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Pårørendeskole</a:t>
            </a:r>
          </a:p>
          <a:p>
            <a:pPr algn="ctr"/>
            <a:r>
              <a:rPr lang="nb-NO" sz="2400" b="1" dirty="0">
                <a:solidFill>
                  <a:srgbClr val="FF0000"/>
                </a:solidFill>
                <a:latin typeface="Footlight MT Light" panose="0204060206030A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Høsten 2024 </a:t>
            </a:r>
            <a:endParaRPr lang="nb-NO" sz="2400" dirty="0">
              <a:solidFill>
                <a:srgbClr val="FF0000"/>
              </a:solidFill>
              <a:latin typeface="Footlight MT Light" panose="0204060206030A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algn="ctr"/>
            <a:endParaRPr lang="nb-NO" sz="1100" dirty="0">
              <a:latin typeface="Sitka Subheading" panose="02000505000000020004" pitchFamily="2" charset="0"/>
            </a:endParaRPr>
          </a:p>
          <a:p>
            <a:pPr algn="ctr"/>
            <a:r>
              <a:rPr lang="nb-NO" sz="1100" dirty="0">
                <a:latin typeface="Sitka Subheading" panose="02000505000000020004" pitchFamily="2" charset="0"/>
              </a:rPr>
              <a:t>Demensskole er for deg som har en demenssykdom og er i en tidlig fase av sykdommen. Ved å delta på skolen lærer du å mestre hverdagen på en best mulig måte.</a:t>
            </a:r>
          </a:p>
          <a:p>
            <a:endParaRPr lang="nb-NO" sz="1200" dirty="0">
              <a:latin typeface="Sitka Subheading" panose="02000505000000020004" pitchFamily="2" charset="0"/>
              <a:cs typeface="Times New Roman" panose="02020603050405020304" pitchFamily="18" charset="0"/>
            </a:endParaRPr>
          </a:p>
          <a:p>
            <a:r>
              <a:rPr lang="nb-NO" sz="1200" i="1" dirty="0">
                <a:latin typeface="Sitka Subheading" panose="02000505000000020004" pitchFamily="2" charset="0"/>
                <a:cs typeface="Times New Roman" panose="02020603050405020304" pitchFamily="18" charset="0"/>
              </a:rPr>
              <a:t>Pårørendeskolen</a:t>
            </a:r>
            <a:r>
              <a:rPr lang="nb-NO" sz="1200" dirty="0">
                <a:latin typeface="Sitka Subheading" panose="02000505000000020004" pitchFamily="2" charset="0"/>
                <a:cs typeface="Times New Roman" panose="02020603050405020304" pitchFamily="18" charset="0"/>
              </a:rPr>
              <a:t> er for pårørende som har omsorg for eller er i nær relasjon med personer som lever med en demenssykdom.</a:t>
            </a:r>
          </a:p>
          <a:p>
            <a:endParaRPr lang="nb-NO" sz="1200" dirty="0">
              <a:latin typeface="Sitka Subheading" panose="02000505000000020004" pitchFamily="2" charset="0"/>
              <a:cs typeface="Times New Roman" panose="02020603050405020304" pitchFamily="18" charset="0"/>
            </a:endParaRPr>
          </a:p>
          <a:p>
            <a:endParaRPr lang="nb-NO" sz="1200" dirty="0">
              <a:latin typeface="Sitka Subheading" panose="02000505000000020004" pitchFamily="2" charset="0"/>
              <a:cs typeface="Times New Roman" panose="02020603050405020304" pitchFamily="18" charset="0"/>
            </a:endParaRPr>
          </a:p>
        </p:txBody>
      </p:sp>
      <p:pic>
        <p:nvPicPr>
          <p:cNvPr id="10" name="Bild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346" y="3308125"/>
            <a:ext cx="4675978" cy="1845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7eb9d254-6432-43ed-b0c6-9a96c2b119c0@eurprd0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341" y="5004262"/>
            <a:ext cx="2003555" cy="140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242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ihåndsform 1"/>
          <p:cNvSpPr/>
          <p:nvPr/>
        </p:nvSpPr>
        <p:spPr>
          <a:xfrm>
            <a:off x="6143703" y="3927618"/>
            <a:ext cx="5172502" cy="2271391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C00000"/>
            </a:solidFill>
            <a:prstDash val="solid"/>
          </a:ln>
        </p:spPr>
        <p:txBody>
          <a:bodyPr vert="horz" wrap="square" lIns="91440" tIns="91440" rIns="91440" bIns="45720" anchor="t" anchorCtr="0" compatLnSpc="1">
            <a:spAutoFit/>
          </a:bodyPr>
          <a:lstStyle/>
          <a:p>
            <a:pPr>
              <a:lnSpc>
                <a:spcPct val="120000"/>
              </a:lnSpc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100" b="1" dirty="0">
                <a:solidFill>
                  <a:srgbClr val="FF0000"/>
                </a:solidFill>
                <a:latin typeface="Sitka Subheading" panose="02000505000000020004" pitchFamily="2" charset="0"/>
                <a:ea typeface="Arial Unicode MS" pitchFamily="34"/>
                <a:cs typeface="Times New Roman" panose="02020603050405020304" pitchFamily="18" charset="0"/>
              </a:rPr>
              <a:t>Pårørendeskolen:</a:t>
            </a:r>
          </a:p>
          <a:p>
            <a:pPr>
              <a:lnSpc>
                <a:spcPct val="120000"/>
              </a:lnSpc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100" dirty="0">
              <a:latin typeface="Sitka Subheading" panose="02000505000000020004" pitchFamily="2" charset="0"/>
              <a:ea typeface="Arial Unicode MS" pitchFamily="34"/>
              <a:cs typeface="Times New Roman" panose="02020603050405020304" pitchFamily="18" charset="0"/>
            </a:endParaRPr>
          </a:p>
          <a:p>
            <a:r>
              <a:rPr lang="nb-NO" sz="1100" dirty="0">
                <a:latin typeface="Sitka Subheading" panose="02000505000000020004" pitchFamily="2" charset="0"/>
              </a:rPr>
              <a:t>Ved å delta på </a:t>
            </a:r>
            <a:r>
              <a:rPr lang="nb-NO" sz="1100" b="1" dirty="0">
                <a:solidFill>
                  <a:srgbClr val="FF0000"/>
                </a:solidFill>
                <a:latin typeface="Sitka Subheading" panose="02000505000000020004" pitchFamily="2" charset="0"/>
              </a:rPr>
              <a:t>pårørendeskolen</a:t>
            </a:r>
            <a:r>
              <a:rPr lang="nb-NO" sz="1100" dirty="0">
                <a:latin typeface="Sitka Subheading" panose="02000505000000020004" pitchFamily="2" charset="0"/>
              </a:rPr>
              <a:t> vil en få økt kunnskap om demens, og informasjon om hvordan sykdommen kan påvirke deg som pårørende.</a:t>
            </a:r>
          </a:p>
          <a:p>
            <a:r>
              <a:rPr lang="nb-NO" sz="1100" dirty="0">
                <a:latin typeface="Sitka Subheading" panose="02000505000000020004" pitchFamily="2" charset="0"/>
              </a:rPr>
              <a:t>Samtidig vil en ha anledning til å treffe andre i lignende situasjon.</a:t>
            </a:r>
          </a:p>
          <a:p>
            <a:pPr>
              <a:lnSpc>
                <a:spcPct val="120000"/>
              </a:lnSpc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100" dirty="0">
              <a:latin typeface="Sitka Subheading" panose="02000505000000020004" pitchFamily="2" charset="0"/>
              <a:ea typeface="Arial Unicode MS" pitchFamily="34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100" dirty="0">
                <a:latin typeface="Sitka Subheading" panose="02000505000000020004" pitchFamily="2" charset="0"/>
                <a:ea typeface="Arial Unicode MS" pitchFamily="34"/>
                <a:cs typeface="Times New Roman" panose="02020603050405020304" pitchFamily="18" charset="0"/>
              </a:rPr>
              <a:t>Kvelden starter med tema for dagen, deretter går en i faste samtalegrupper. </a:t>
            </a:r>
          </a:p>
          <a:p>
            <a:pPr>
              <a:lnSpc>
                <a:spcPct val="120000"/>
              </a:lnSpc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100" dirty="0">
              <a:latin typeface="Sitka Subheading" panose="02000505000000020004" pitchFamily="2" charset="0"/>
              <a:ea typeface="Arial Unicode MS" pitchFamily="34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100" dirty="0">
              <a:latin typeface="Sitka Subheading" panose="02000505000000020004" pitchFamily="2" charset="0"/>
              <a:ea typeface="Arial Unicode MS" pitchFamily="34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100" dirty="0">
              <a:latin typeface="Sitka Subheading" panose="02000505000000020004" pitchFamily="2" charset="0"/>
              <a:ea typeface="Arial Unicode MS" pitchFamily="34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100" dirty="0">
              <a:latin typeface="Sitka Subheading" panose="02000505000000020004" pitchFamily="2" charset="0"/>
              <a:ea typeface="Arial Unicode MS" pitchFamily="34"/>
              <a:cs typeface="Times New Roman" panose="02020603050405020304" pitchFamily="18" charset="0"/>
            </a:endParaRPr>
          </a:p>
        </p:txBody>
      </p:sp>
      <p:sp>
        <p:nvSpPr>
          <p:cNvPr id="4" name="Frihåndsform 3"/>
          <p:cNvSpPr/>
          <p:nvPr/>
        </p:nvSpPr>
        <p:spPr>
          <a:xfrm>
            <a:off x="6960096" y="767830"/>
            <a:ext cx="4480320" cy="34624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6350"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algn="just" hangingPunct="0">
              <a:lnSpc>
                <a:spcPct val="150000"/>
              </a:lnSpc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200" dirty="0">
                <a:solidFill>
                  <a:srgbClr val="000000"/>
                </a:solidFill>
                <a:latin typeface="Lucida Handwriting" panose="03010101010101010101" pitchFamily="66" charset="0"/>
                <a:ea typeface="Arial Unicode MS" pitchFamily="34"/>
                <a:cs typeface="Arial Unicode MS" pitchFamily="34"/>
              </a:rPr>
              <a:t>.</a:t>
            </a:r>
          </a:p>
        </p:txBody>
      </p:sp>
      <p:sp>
        <p:nvSpPr>
          <p:cNvPr id="11" name="Frihåndsform 11"/>
          <p:cNvSpPr/>
          <p:nvPr/>
        </p:nvSpPr>
        <p:spPr>
          <a:xfrm>
            <a:off x="6800255" y="4251815"/>
            <a:ext cx="4372569" cy="153462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hangingPunct="0">
              <a:lnSpc>
                <a:spcPct val="120000"/>
              </a:lnSpc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n-NO" ker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Frihåndsform 12"/>
          <p:cNvSpPr/>
          <p:nvPr/>
        </p:nvSpPr>
        <p:spPr>
          <a:xfrm>
            <a:off x="6143703" y="212591"/>
            <a:ext cx="5172502" cy="3431709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r>
              <a:rPr lang="nb-NO" sz="1400" b="1" dirty="0">
                <a:solidFill>
                  <a:srgbClr val="C00000"/>
                </a:solidFill>
                <a:latin typeface="Sitka Subheading" panose="02000505000000020004" pitchFamily="2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Program pårørendeskolen</a:t>
            </a:r>
          </a:p>
          <a:p>
            <a:endParaRPr lang="nb-NO" sz="1400" b="1" dirty="0">
              <a:solidFill>
                <a:srgbClr val="C00000"/>
              </a:solidFill>
              <a:latin typeface="Sitka Subheading" panose="02000505000000020004" pitchFamily="2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r>
              <a:rPr lang="nn-NO" sz="1100" u="sng" dirty="0">
                <a:latin typeface="Sitka Subheading" panose="02000505000000020004" pitchFamily="2" charset="0"/>
              </a:rPr>
              <a:t>Onsdag 4 </a:t>
            </a:r>
            <a:r>
              <a:rPr lang="nn-NO" sz="1100" u="sng" dirty="0" err="1">
                <a:latin typeface="Sitka Subheading" panose="02000505000000020004" pitchFamily="2" charset="0"/>
              </a:rPr>
              <a:t>septeber</a:t>
            </a:r>
            <a:r>
              <a:rPr lang="nn-NO" sz="1100" u="sng" dirty="0">
                <a:latin typeface="Sitka Subheading" panose="02000505000000020004" pitchFamily="2" charset="0"/>
              </a:rPr>
              <a:t> </a:t>
            </a:r>
            <a:r>
              <a:rPr lang="nb-NO" sz="1100" dirty="0">
                <a:latin typeface="Sitka Display" panose="02000505000000020004" pitchFamily="2" charset="0"/>
                <a:ea typeface="Arial Unicode MS" pitchFamily="34"/>
                <a:cs typeface="Times New Roman" panose="02020603050405020304" pitchFamily="18" charset="0"/>
              </a:rPr>
              <a:t>Kl. 17:00-19.30</a:t>
            </a:r>
          </a:p>
          <a:p>
            <a:r>
              <a:rPr lang="nb-NO" sz="1100" b="1" dirty="0">
                <a:latin typeface="Sitka Subheading" panose="02000505000000020004" pitchFamily="2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Demenssykdommer</a:t>
            </a:r>
          </a:p>
          <a:p>
            <a:r>
              <a:rPr lang="nb-NO" sz="1100" b="1" dirty="0">
                <a:latin typeface="Sitka Subheading" panose="02000505000000020004" pitchFamily="2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	  </a:t>
            </a:r>
          </a:p>
          <a:p>
            <a:r>
              <a:rPr lang="nn-NO" sz="1100" u="sng" dirty="0">
                <a:latin typeface="Sitka Subheading" panose="02000505000000020004" pitchFamily="2" charset="0"/>
              </a:rPr>
              <a:t>Onsdag 11 </a:t>
            </a:r>
            <a:r>
              <a:rPr lang="nn-NO" sz="1100" u="sng" dirty="0" err="1">
                <a:latin typeface="Sitka Subheading" panose="02000505000000020004" pitchFamily="2" charset="0"/>
              </a:rPr>
              <a:t>septeber</a:t>
            </a:r>
            <a:r>
              <a:rPr lang="nn-NO" sz="1100" u="sng" dirty="0">
                <a:latin typeface="Sitka Subheading" panose="02000505000000020004" pitchFamily="2" charset="0"/>
              </a:rPr>
              <a:t>, </a:t>
            </a:r>
            <a:r>
              <a:rPr lang="nb-NO" sz="1100" dirty="0">
                <a:latin typeface="Sitka Display" panose="02000505000000020004" pitchFamily="2" charset="0"/>
                <a:ea typeface="Arial Unicode MS" pitchFamily="34"/>
                <a:cs typeface="Times New Roman" panose="02020603050405020304" pitchFamily="18" charset="0"/>
              </a:rPr>
              <a:t>Kl. 17:00-19.30</a:t>
            </a:r>
            <a:endParaRPr lang="nb-NO" sz="1100" b="1" dirty="0">
              <a:latin typeface="Sitka Subheading" panose="02000505000000020004" pitchFamily="2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r>
              <a:rPr lang="nb-NO" sz="1100" b="1" dirty="0">
                <a:latin typeface="Sitka Subheading" panose="02000505000000020004" pitchFamily="2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Kommunikasjon og samhandling</a:t>
            </a:r>
          </a:p>
          <a:p>
            <a:r>
              <a:rPr lang="nb-NO" sz="1100" b="1" dirty="0">
                <a:latin typeface="Sitka Subheading" panose="02000505000000020004" pitchFamily="2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 </a:t>
            </a:r>
          </a:p>
          <a:p>
            <a:r>
              <a:rPr lang="nn-NO" sz="1100" u="sng" dirty="0">
                <a:latin typeface="Sitka Subheading" panose="02000505000000020004" pitchFamily="2" charset="0"/>
              </a:rPr>
              <a:t>Onsdag 18 </a:t>
            </a:r>
            <a:r>
              <a:rPr lang="nn-NO" sz="1100" u="sng" dirty="0" err="1">
                <a:latin typeface="Sitka Subheading" panose="02000505000000020004" pitchFamily="2" charset="0"/>
              </a:rPr>
              <a:t>septeber</a:t>
            </a:r>
            <a:r>
              <a:rPr lang="nn-NO" sz="1100" u="sng" dirty="0">
                <a:latin typeface="Sitka Subheading" panose="02000505000000020004" pitchFamily="2" charset="0"/>
              </a:rPr>
              <a:t>, </a:t>
            </a:r>
            <a:r>
              <a:rPr lang="nb-NO" sz="1100" dirty="0">
                <a:latin typeface="Sitka Display" panose="02000505000000020004" pitchFamily="2" charset="0"/>
                <a:ea typeface="Arial Unicode MS" pitchFamily="34"/>
                <a:cs typeface="Times New Roman" panose="02020603050405020304" pitchFamily="18" charset="0"/>
              </a:rPr>
              <a:t>Kl. 17:00-19.30</a:t>
            </a:r>
            <a:endParaRPr lang="nn-NO" sz="1100" u="sng" dirty="0">
              <a:latin typeface="Sitka Subheading" panose="02000505000000020004" pitchFamily="2" charset="0"/>
            </a:endParaRPr>
          </a:p>
          <a:p>
            <a:r>
              <a:rPr lang="nb-NO" sz="1100" b="1" dirty="0">
                <a:latin typeface="Sitka Subheading" panose="02000505000000020004" pitchFamily="2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Pårørendes opplevelser og egenomsorg</a:t>
            </a:r>
          </a:p>
          <a:p>
            <a:endParaRPr lang="nn-NO" sz="1100" u="sng" dirty="0">
              <a:latin typeface="Sitka Subheading" panose="02000505000000020004" pitchFamily="2" charset="0"/>
            </a:endParaRPr>
          </a:p>
          <a:p>
            <a:r>
              <a:rPr lang="nn-NO" sz="1100" u="sng" dirty="0">
                <a:latin typeface="Sitka Subheading" panose="02000505000000020004" pitchFamily="2" charset="0"/>
              </a:rPr>
              <a:t>Onsdag 25 september, </a:t>
            </a:r>
            <a:r>
              <a:rPr lang="nb-NO" sz="1100" dirty="0">
                <a:latin typeface="Sitka Display" panose="02000505000000020004" pitchFamily="2" charset="0"/>
                <a:ea typeface="Arial Unicode MS" pitchFamily="34"/>
                <a:cs typeface="Times New Roman" panose="02020603050405020304" pitchFamily="18" charset="0"/>
              </a:rPr>
              <a:t>Kl. 17:00-19.30</a:t>
            </a:r>
            <a:endParaRPr lang="nn-NO" sz="1100" u="sng" dirty="0">
              <a:latin typeface="Sitka Subheading" panose="02000505000000020004" pitchFamily="2" charset="0"/>
            </a:endParaRPr>
          </a:p>
          <a:p>
            <a:r>
              <a:rPr lang="nb-NO" sz="1100" b="1" dirty="0">
                <a:latin typeface="Sitka Subheading" panose="02000505000000020004" pitchFamily="2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Fremtidsfullmakt og vergemål</a:t>
            </a:r>
          </a:p>
          <a:p>
            <a:endParaRPr lang="nn-NO" sz="1100" u="sng" dirty="0">
              <a:latin typeface="Sitka Subheading" panose="02000505000000020004" pitchFamily="2" charset="0"/>
            </a:endParaRPr>
          </a:p>
          <a:p>
            <a:r>
              <a:rPr lang="nn-NO" sz="1100" u="sng" dirty="0">
                <a:latin typeface="Sitka Subheading" panose="02000505000000020004" pitchFamily="2" charset="0"/>
              </a:rPr>
              <a:t>Onsdag 2 oktober, </a:t>
            </a:r>
            <a:r>
              <a:rPr lang="nb-NO" sz="1100" dirty="0">
                <a:latin typeface="Sitka Display" panose="02000505000000020004" pitchFamily="2" charset="0"/>
                <a:ea typeface="Arial Unicode MS" pitchFamily="34"/>
                <a:cs typeface="Times New Roman" panose="02020603050405020304" pitchFamily="18" charset="0"/>
              </a:rPr>
              <a:t>Kl. 17:00-19.30</a:t>
            </a:r>
            <a:endParaRPr lang="nn-NO" sz="1100" u="sng" dirty="0">
              <a:latin typeface="Sitka Subheading" panose="02000505000000020004" pitchFamily="2" charset="0"/>
            </a:endParaRPr>
          </a:p>
          <a:p>
            <a:r>
              <a:rPr lang="nb-NO" sz="1100" b="1" dirty="0">
                <a:latin typeface="Sitka Subheading" panose="02000505000000020004" pitchFamily="2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Aktuelle tjenester og teknologiske hjelpemidler som støtter personer med demens</a:t>
            </a:r>
          </a:p>
          <a:p>
            <a:r>
              <a:rPr lang="nb-NO" sz="1100" b="1" dirty="0">
                <a:latin typeface="Sitka Subheading" panose="02000505000000020004" pitchFamily="2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Informasjon fra Jæren </a:t>
            </a:r>
            <a:r>
              <a:rPr lang="nb-NO" sz="1100" b="1" dirty="0" err="1">
                <a:latin typeface="Sitka Subheading" panose="02000505000000020004" pitchFamily="2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demensforening</a:t>
            </a:r>
            <a:endParaRPr lang="nb-NO" sz="1100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endParaRPr lang="nb-NO" sz="1200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7" name="Frihåndsform 6"/>
          <p:cNvSpPr/>
          <p:nvPr/>
        </p:nvSpPr>
        <p:spPr>
          <a:xfrm>
            <a:off x="570712" y="3946084"/>
            <a:ext cx="4837343" cy="237295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 w="28575">
            <a:solidFill>
              <a:srgbClr val="C00000"/>
            </a:solidFill>
            <a:prstDash val="solid"/>
          </a:ln>
        </p:spPr>
        <p:txBody>
          <a:bodyPr vert="horz" wrap="square" lIns="91440" tIns="91440" rIns="91440" bIns="45720" anchor="t" anchorCtr="0" compatLnSpc="1">
            <a:spAutoFit/>
          </a:bodyPr>
          <a:lstStyle/>
          <a:p>
            <a:pPr>
              <a:lnSpc>
                <a:spcPct val="120000"/>
              </a:lnSpc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100" b="1" dirty="0">
                <a:solidFill>
                  <a:srgbClr val="C00000"/>
                </a:solidFill>
                <a:latin typeface="Sitka Subheading" panose="02000505000000020004" pitchFamily="2" charset="0"/>
                <a:ea typeface="Arial Unicode MS" pitchFamily="34"/>
                <a:cs typeface="Times New Roman" panose="02020603050405020304" pitchFamily="18" charset="0"/>
              </a:rPr>
              <a:t>Demensskolen: </a:t>
            </a:r>
          </a:p>
          <a:p>
            <a:pPr>
              <a:lnSpc>
                <a:spcPct val="120000"/>
              </a:lnSpc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100" b="1" dirty="0">
              <a:solidFill>
                <a:srgbClr val="C00000"/>
              </a:solidFill>
              <a:latin typeface="Sitka Subheading" panose="02000505000000020004" pitchFamily="2" charset="0"/>
              <a:ea typeface="Arial Unicode MS" pitchFamily="34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100" dirty="0">
                <a:latin typeface="Sitka Subheading" panose="02000505000000020004" pitchFamily="2" charset="0"/>
                <a:ea typeface="Arial Unicode MS" pitchFamily="34"/>
                <a:cs typeface="Times New Roman" panose="02020603050405020304" pitchFamily="18" charset="0"/>
              </a:rPr>
              <a:t>Når en person får konstatert en demenssykdom oppstår det en ny situasjon som påvirker det daglige livet. </a:t>
            </a:r>
          </a:p>
          <a:p>
            <a:pPr>
              <a:lnSpc>
                <a:spcPct val="120000"/>
              </a:lnSpc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100" dirty="0">
                <a:latin typeface="Sitka Subheading" panose="02000505000000020004" pitchFamily="2" charset="0"/>
                <a:ea typeface="Arial Unicode MS" pitchFamily="34"/>
                <a:cs typeface="Times New Roman" panose="02020603050405020304" pitchFamily="18" charset="0"/>
              </a:rPr>
              <a:t>Ved å delta på </a:t>
            </a:r>
            <a:r>
              <a:rPr lang="nb-NO" sz="1100" b="1" dirty="0">
                <a:solidFill>
                  <a:srgbClr val="FF0000"/>
                </a:solidFill>
                <a:latin typeface="Sitka Subheading" panose="02000505000000020004" pitchFamily="2" charset="0"/>
                <a:ea typeface="Arial Unicode MS" pitchFamily="34"/>
                <a:cs typeface="Times New Roman" panose="02020603050405020304" pitchFamily="18" charset="0"/>
              </a:rPr>
              <a:t>demensskole</a:t>
            </a:r>
            <a:r>
              <a:rPr lang="nb-NO" sz="1100" dirty="0">
                <a:latin typeface="Sitka Subheading" panose="02000505000000020004" pitchFamily="2" charset="0"/>
                <a:ea typeface="Arial Unicode MS" pitchFamily="34"/>
                <a:cs typeface="Times New Roman" panose="02020603050405020304" pitchFamily="18" charset="0"/>
              </a:rPr>
              <a:t> vil en være en del av en gruppe hvor informasjon og kunnskap formidles, og erfaring deles. </a:t>
            </a:r>
          </a:p>
          <a:p>
            <a:pPr>
              <a:lnSpc>
                <a:spcPct val="120000"/>
              </a:lnSpc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100" dirty="0">
              <a:latin typeface="Sitka Subheading" panose="02000505000000020004" pitchFamily="2" charset="0"/>
              <a:ea typeface="Arial Unicode MS" pitchFamily="34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100" dirty="0">
                <a:latin typeface="Sitka Subheading" panose="02000505000000020004" pitchFamily="2" charset="0"/>
                <a:ea typeface="Arial Unicode MS" pitchFamily="34"/>
                <a:cs typeface="Times New Roman" panose="02020603050405020304" pitchFamily="18" charset="0"/>
              </a:rPr>
              <a:t>Demensskolen er lagt opp til 5 kvelder med faste gruppe på 6-8 personer. </a:t>
            </a:r>
          </a:p>
          <a:p>
            <a:pPr>
              <a:lnSpc>
                <a:spcPct val="120000"/>
              </a:lnSpc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100" dirty="0">
                <a:latin typeface="Sitka Subheading" panose="02000505000000020004" pitchFamily="2" charset="0"/>
                <a:ea typeface="Arial Unicode MS" pitchFamily="34"/>
                <a:cs typeface="Times New Roman" panose="02020603050405020304" pitchFamily="18" charset="0"/>
              </a:rPr>
              <a:t>Innholdet består av undervisning om de ulike temaene, fysisk aktivitet og kognitiv trening, der alle bidrar med det en kan og ønsker. </a:t>
            </a:r>
          </a:p>
          <a:p>
            <a:pPr>
              <a:lnSpc>
                <a:spcPct val="120000"/>
              </a:lnSpc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100" b="1" dirty="0">
                <a:latin typeface="Sitka Subheading" panose="02000505000000020004" pitchFamily="2" charset="0"/>
                <a:ea typeface="Arial Unicode MS" pitchFamily="34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Frihåndsform 8"/>
          <p:cNvSpPr/>
          <p:nvPr/>
        </p:nvSpPr>
        <p:spPr>
          <a:xfrm>
            <a:off x="570712" y="199587"/>
            <a:ext cx="4851353" cy="3462486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rgbClr val="C00000"/>
            </a:solidFill>
            <a:prstDash val="solid"/>
          </a:ln>
        </p:spPr>
        <p:txBody>
          <a:bodyPr vert="horz" wrap="square" lIns="91440" tIns="91440" rIns="91440" bIns="45720" anchor="t" anchorCtr="0" compatLnSpc="1">
            <a:spAutoFit/>
          </a:bodyPr>
          <a:lstStyle/>
          <a:p>
            <a:pPr>
              <a:lnSpc>
                <a:spcPct val="120000"/>
              </a:lnSpc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400" b="1" dirty="0">
                <a:solidFill>
                  <a:srgbClr val="C00000"/>
                </a:solidFill>
                <a:latin typeface="Sitka Subheading" panose="02000505000000020004" pitchFamily="2" charset="0"/>
                <a:ea typeface="Arial Unicode MS" pitchFamily="34"/>
                <a:cs typeface="Times New Roman" panose="02020603050405020304" pitchFamily="18" charset="0"/>
              </a:rPr>
              <a:t>Program demensskole </a:t>
            </a:r>
          </a:p>
          <a:p>
            <a:pPr>
              <a:lnSpc>
                <a:spcPct val="120000"/>
              </a:lnSpc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200" b="1" dirty="0">
              <a:solidFill>
                <a:srgbClr val="C00000"/>
              </a:solidFill>
              <a:latin typeface="Sitka Subheading" panose="02000505000000020004" pitchFamily="2" charset="0"/>
              <a:ea typeface="Arial Unicode MS" pitchFamily="34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n-NO" sz="1200" u="sng" dirty="0">
                <a:latin typeface="Sitka Subheading" panose="02000505000000020004" pitchFamily="2" charset="0"/>
              </a:rPr>
              <a:t>Onsdag 4 september,  </a:t>
            </a:r>
            <a:r>
              <a:rPr lang="nb-NO" sz="1200" dirty="0">
                <a:latin typeface="Sitka Display" panose="02000505000000020004" pitchFamily="2" charset="0"/>
                <a:ea typeface="Arial Unicode MS" pitchFamily="34"/>
                <a:cs typeface="Times New Roman" panose="02020603050405020304" pitchFamily="18" charset="0"/>
              </a:rPr>
              <a:t>Kl. 17:00-19.30</a:t>
            </a:r>
          </a:p>
          <a:p>
            <a:pPr>
              <a:lnSpc>
                <a:spcPct val="120000"/>
              </a:lnSpc>
              <a:tabLst>
                <a:tab pos="0" algn="l"/>
                <a:tab pos="448915" algn="l"/>
                <a:tab pos="898196" algn="l"/>
                <a:tab pos="1347478" algn="l"/>
                <a:tab pos="1796759" algn="l"/>
                <a:tab pos="2246040" algn="l"/>
                <a:tab pos="2695322" algn="l"/>
                <a:tab pos="3144603" algn="l"/>
                <a:tab pos="3593875" algn="l"/>
                <a:tab pos="4043156" algn="l"/>
                <a:tab pos="4492438" algn="l"/>
                <a:tab pos="4941719" algn="l"/>
                <a:tab pos="5391000" algn="l"/>
                <a:tab pos="5840281" algn="l"/>
                <a:tab pos="6289563" algn="l"/>
                <a:tab pos="6738844" algn="l"/>
                <a:tab pos="7188116" algn="l"/>
                <a:tab pos="7637397" algn="l"/>
                <a:tab pos="8086679" algn="l"/>
                <a:tab pos="8535960" algn="l"/>
                <a:tab pos="8985241" algn="l"/>
              </a:tabLs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200" b="1" dirty="0">
                <a:latin typeface="Sitka Subheading" panose="02000505000000020004" pitchFamily="2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Demens</a:t>
            </a:r>
          </a:p>
          <a:p>
            <a:r>
              <a:rPr lang="nb-NO" sz="1200" b="1" dirty="0">
                <a:latin typeface="Sitka Subheading" panose="02000505000000020004" pitchFamily="2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	  </a:t>
            </a:r>
          </a:p>
          <a:p>
            <a:r>
              <a:rPr lang="nn-NO" sz="1200" u="sng" dirty="0">
                <a:latin typeface="Sitka Subheading" panose="02000505000000020004" pitchFamily="2" charset="0"/>
              </a:rPr>
              <a:t>Onsdag 11 september, </a:t>
            </a:r>
            <a:r>
              <a:rPr lang="nb-NO" sz="1200" dirty="0">
                <a:latin typeface="Sitka Display" panose="02000505000000020004" pitchFamily="2" charset="0"/>
                <a:ea typeface="Arial Unicode MS" pitchFamily="34"/>
                <a:cs typeface="Times New Roman" panose="02020603050405020304" pitchFamily="18" charset="0"/>
              </a:rPr>
              <a:t>Kl. 17:00-19.30</a:t>
            </a:r>
            <a:endParaRPr lang="nb-NO" sz="1200" b="1" dirty="0">
              <a:latin typeface="Sitka Subheading" panose="02000505000000020004" pitchFamily="2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r>
              <a:rPr lang="nb-NO" sz="1200" b="1" dirty="0">
                <a:latin typeface="Sitka Subheading" panose="02000505000000020004" pitchFamily="2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Kommunikasjon</a:t>
            </a:r>
          </a:p>
          <a:p>
            <a:r>
              <a:rPr lang="nb-NO" sz="1200" b="1" dirty="0">
                <a:latin typeface="Sitka Subheading" panose="02000505000000020004" pitchFamily="2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 </a:t>
            </a:r>
          </a:p>
          <a:p>
            <a:r>
              <a:rPr lang="nn-NO" sz="1200" u="sng" dirty="0">
                <a:latin typeface="Sitka Subheading" panose="02000505000000020004" pitchFamily="2" charset="0"/>
              </a:rPr>
              <a:t>Onsdag 18 </a:t>
            </a:r>
            <a:r>
              <a:rPr lang="nn-NO" sz="1200" u="sng" dirty="0" err="1">
                <a:latin typeface="Sitka Subheading" panose="02000505000000020004" pitchFamily="2" charset="0"/>
              </a:rPr>
              <a:t>spetember</a:t>
            </a:r>
            <a:r>
              <a:rPr lang="nn-NO" sz="1200" u="sng" dirty="0">
                <a:latin typeface="Sitka Subheading" panose="02000505000000020004" pitchFamily="2" charset="0"/>
              </a:rPr>
              <a:t>, </a:t>
            </a:r>
            <a:r>
              <a:rPr lang="nb-NO" sz="1200" dirty="0">
                <a:latin typeface="Sitka Display" panose="02000505000000020004" pitchFamily="2" charset="0"/>
                <a:ea typeface="Arial Unicode MS" pitchFamily="34"/>
                <a:cs typeface="Times New Roman" panose="02020603050405020304" pitchFamily="18" charset="0"/>
              </a:rPr>
              <a:t>Kl. 17:00-19.30</a:t>
            </a:r>
            <a:endParaRPr lang="nn-NO" sz="1200" u="sng" dirty="0">
              <a:latin typeface="Sitka Subheading" panose="02000505000000020004" pitchFamily="2" charset="0"/>
            </a:endParaRPr>
          </a:p>
          <a:p>
            <a:r>
              <a:rPr lang="nb-NO" sz="1200" b="1" dirty="0">
                <a:latin typeface="Sitka Subheading" panose="02000505000000020004" pitchFamily="2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Fysisk aktivitet </a:t>
            </a:r>
            <a:endParaRPr lang="nb-NO" sz="1200" dirty="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endParaRPr lang="nn-NO" sz="1200" u="sng" dirty="0">
              <a:latin typeface="Sitka Subheading" panose="02000505000000020004" pitchFamily="2" charset="0"/>
            </a:endParaRPr>
          </a:p>
          <a:p>
            <a:r>
              <a:rPr lang="nn-NO" sz="1200" u="sng" dirty="0">
                <a:latin typeface="Sitka Subheading" panose="02000505000000020004" pitchFamily="2" charset="0"/>
              </a:rPr>
              <a:t>Onsdag 25. </a:t>
            </a:r>
            <a:r>
              <a:rPr lang="nn-NO" sz="1200" u="sng" dirty="0" err="1">
                <a:latin typeface="Sitka Subheading" panose="02000505000000020004" pitchFamily="2" charset="0"/>
              </a:rPr>
              <a:t>septeber</a:t>
            </a:r>
            <a:r>
              <a:rPr lang="nn-NO" sz="1200" u="sng" dirty="0">
                <a:latin typeface="Sitka Subheading" panose="02000505000000020004" pitchFamily="2" charset="0"/>
              </a:rPr>
              <a:t> </a:t>
            </a:r>
            <a:r>
              <a:rPr lang="nb-NO" sz="1200" dirty="0">
                <a:latin typeface="Sitka Display" panose="02000505000000020004" pitchFamily="2" charset="0"/>
                <a:ea typeface="Arial Unicode MS" pitchFamily="34"/>
                <a:cs typeface="Times New Roman" panose="02020603050405020304" pitchFamily="18" charset="0"/>
              </a:rPr>
              <a:t>Kl. 17:00-19.30</a:t>
            </a:r>
            <a:endParaRPr lang="nn-NO" sz="1200" u="sng" dirty="0">
              <a:latin typeface="Sitka Subheading" panose="02000505000000020004" pitchFamily="2" charset="0"/>
            </a:endParaRPr>
          </a:p>
          <a:p>
            <a:r>
              <a:rPr lang="nb-NO" sz="1200" b="1" dirty="0">
                <a:latin typeface="Sitka Subheading" panose="02000505000000020004" pitchFamily="2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Helsevaner og sikkerhet – veldferdsteknologi </a:t>
            </a:r>
          </a:p>
          <a:p>
            <a:endParaRPr lang="nn-NO" sz="1200" u="sng" dirty="0">
              <a:latin typeface="Sitka Subheading" panose="02000505000000020004" pitchFamily="2" charset="0"/>
            </a:endParaRPr>
          </a:p>
          <a:p>
            <a:r>
              <a:rPr lang="nn-NO" sz="1200" u="sng" dirty="0">
                <a:latin typeface="Sitka Subheading" panose="02000505000000020004" pitchFamily="2" charset="0"/>
              </a:rPr>
              <a:t>Onsdag 2 oktober, </a:t>
            </a:r>
            <a:r>
              <a:rPr lang="nb-NO" sz="1200" dirty="0">
                <a:latin typeface="Sitka Display" panose="02000505000000020004" pitchFamily="2" charset="0"/>
                <a:ea typeface="Arial Unicode MS" pitchFamily="34"/>
                <a:cs typeface="Times New Roman" panose="02020603050405020304" pitchFamily="18" charset="0"/>
              </a:rPr>
              <a:t>Kl. 17:00-19.30</a:t>
            </a:r>
            <a:endParaRPr lang="nn-NO" sz="1200" u="sng" dirty="0">
              <a:latin typeface="Sitka Subheading" panose="02000505000000020004" pitchFamily="2" charset="0"/>
            </a:endParaRPr>
          </a:p>
          <a:p>
            <a:r>
              <a:rPr lang="nn-NO" sz="1200" b="1" dirty="0">
                <a:latin typeface="Sitka Subheading" panose="02000505000000020004" pitchFamily="2" charset="0"/>
              </a:rPr>
              <a:t>Trygghet i hverdagen – et godt liv med demens</a:t>
            </a:r>
          </a:p>
          <a:p>
            <a:endParaRPr lang="nb-NO" sz="1200" b="1" dirty="0">
              <a:latin typeface="Sitka Subheading" panose="02000505000000020004" pitchFamily="2" charset="0"/>
              <a:ea typeface="Arial Unicode MS" pitchFamily="3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0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488</Words>
  <Application>Microsoft Office PowerPoint</Application>
  <PresentationFormat>Widescreen</PresentationFormat>
  <Paragraphs>91</Paragraphs>
  <Slides>2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11" baseType="lpstr">
      <vt:lpstr>Arial</vt:lpstr>
      <vt:lpstr>Calibri</vt:lpstr>
      <vt:lpstr>Calibri Light</vt:lpstr>
      <vt:lpstr>Footlight MT Light</vt:lpstr>
      <vt:lpstr>Lucida Handwriting</vt:lpstr>
      <vt:lpstr>Sitka Display</vt:lpstr>
      <vt:lpstr>Sitka Subheading</vt:lpstr>
      <vt:lpstr>Times New Roman</vt:lpstr>
      <vt:lpstr>Office-tema</vt:lpstr>
      <vt:lpstr>PowerPoint-presentasjon</vt:lpstr>
      <vt:lpstr>PowerPoint-presentasjon</vt:lpstr>
    </vt:vector>
  </TitlesOfParts>
  <Company>Klepp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Tone Haaland</dc:creator>
  <cp:lastModifiedBy>Gølin Tveit</cp:lastModifiedBy>
  <cp:revision>115</cp:revision>
  <cp:lastPrinted>2024-01-04T07:56:37Z</cp:lastPrinted>
  <dcterms:created xsi:type="dcterms:W3CDTF">2018-01-15T08:15:29Z</dcterms:created>
  <dcterms:modified xsi:type="dcterms:W3CDTF">2024-04-23T11:30:21Z</dcterms:modified>
</cp:coreProperties>
</file>