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7" r:id="rId5"/>
    <p:sldId id="258" r:id="rId6"/>
  </p:sldIdLst>
  <p:sldSz cx="12192000" cy="685800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ED4AA-985E-4C05-8FB6-6DED9FC4A6C6}" v="14" dt="2024-09-26T09:52:48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C3243-7053-4E43-AA39-03209F041C98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4B41A-39F5-42BE-9C90-764BC2FD79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41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19150"/>
            <a:ext cx="7177088" cy="40386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TekstSylinder 2"/>
          <p:cNvSpPr txBox="1"/>
          <p:nvPr/>
        </p:nvSpPr>
        <p:spPr>
          <a:xfrm>
            <a:off x="672864" y="5120729"/>
            <a:ext cx="5387060" cy="4850277"/>
          </a:xfrm>
          <a:prstGeom prst="rect">
            <a:avLst/>
          </a:prstGeom>
          <a:noFill/>
          <a:ln>
            <a:noFill/>
          </a:ln>
        </p:spPr>
        <p:txBody>
          <a:bodyPr vert="horz" wrap="none" lIns="82469" tIns="42885" rIns="82469" bIns="42885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None/>
              <a:tabLst>
                <a:tab pos="0" algn="l"/>
                <a:tab pos="411342" algn="l"/>
                <a:tab pos="823024" algn="l"/>
                <a:tab pos="1234696" algn="l"/>
                <a:tab pos="1646368" algn="l"/>
                <a:tab pos="2058049" algn="l"/>
                <a:tab pos="2469721" algn="l"/>
                <a:tab pos="2881393" algn="l"/>
                <a:tab pos="3293074" algn="l"/>
                <a:tab pos="3704746" algn="l"/>
                <a:tab pos="4116418" algn="l"/>
                <a:tab pos="4528099" algn="l"/>
                <a:tab pos="4939771" algn="l"/>
                <a:tab pos="5351452" algn="l"/>
                <a:tab pos="5763124" algn="l"/>
                <a:tab pos="6174796" algn="l"/>
                <a:tab pos="6586478" algn="l"/>
                <a:tab pos="6998150" algn="l"/>
                <a:tab pos="7409822" algn="l"/>
                <a:tab pos="7821503" algn="l"/>
                <a:tab pos="82331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1238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19150"/>
            <a:ext cx="7177088" cy="40386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TekstSylinder 2"/>
          <p:cNvSpPr txBox="1"/>
          <p:nvPr/>
        </p:nvSpPr>
        <p:spPr>
          <a:xfrm>
            <a:off x="672864" y="5120729"/>
            <a:ext cx="5387060" cy="4850277"/>
          </a:xfrm>
          <a:prstGeom prst="rect">
            <a:avLst/>
          </a:prstGeom>
          <a:noFill/>
          <a:ln>
            <a:noFill/>
          </a:ln>
        </p:spPr>
        <p:txBody>
          <a:bodyPr vert="horz" wrap="none" lIns="82469" tIns="42885" rIns="82469" bIns="42885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None/>
              <a:tabLst>
                <a:tab pos="0" algn="l"/>
                <a:tab pos="411342" algn="l"/>
                <a:tab pos="823024" algn="l"/>
                <a:tab pos="1234696" algn="l"/>
                <a:tab pos="1646368" algn="l"/>
                <a:tab pos="2058049" algn="l"/>
                <a:tab pos="2469721" algn="l"/>
                <a:tab pos="2881393" algn="l"/>
                <a:tab pos="3293074" algn="l"/>
                <a:tab pos="3704746" algn="l"/>
                <a:tab pos="4116418" algn="l"/>
                <a:tab pos="4528099" algn="l"/>
                <a:tab pos="4939771" algn="l"/>
                <a:tab pos="5351452" algn="l"/>
                <a:tab pos="5763124" algn="l"/>
                <a:tab pos="6174796" algn="l"/>
                <a:tab pos="6586478" algn="l"/>
                <a:tab pos="6998150" algn="l"/>
                <a:tab pos="7409822" algn="l"/>
                <a:tab pos="7821503" algn="l"/>
                <a:tab pos="82331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62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5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529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14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40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51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18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37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25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38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47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341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412B-59AF-4B58-B8D2-01011F20D8FC}" type="datetimeFigureOut">
              <a:rPr lang="nb-NO" smtClean="0"/>
              <a:t>13.05.2025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92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gva@nasjonalforeningen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hyperlink" Target="mailto:aeren.demensforening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56461" y="534691"/>
            <a:ext cx="5241941" cy="599079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10"/>
          <p:cNvSpPr/>
          <p:nvPr/>
        </p:nvSpPr>
        <p:spPr>
          <a:xfrm>
            <a:off x="876300" y="6436611"/>
            <a:ext cx="4783854" cy="4055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800" dirty="0">
              <a:solidFill>
                <a:srgbClr val="CCCCFF"/>
              </a:solidFill>
              <a:latin typeface="Arial" pitchFamily="18"/>
              <a:ea typeface="SimSun" pitchFamily="2"/>
              <a:cs typeface="SimSun" pitchFamily="2"/>
              <a:hlinkClick r:id="rId3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56461" y="534692"/>
            <a:ext cx="4094241" cy="57061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b="1" dirty="0">
                <a:solidFill>
                  <a:srgbClr val="C00000"/>
                </a:solidFill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Praktiske opplysninger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Skolene går over 5 kvelder. 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b="1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Klokken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. 17:00-19.30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b="1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Pris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: Kr 300,- pr. person og 100,- pr person for medlemmer i Jæren demensforening.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Kaffe/te og </a:t>
            </a:r>
            <a:r>
              <a:rPr lang="nb-NO" sz="1200" b="1" dirty="0">
                <a:latin typeface="Sitka Display" panose="02000505000000020004" pitchFamily="2" charset="0"/>
                <a:cs typeface="Times New Roman" panose="02020603050405020304" pitchFamily="18" charset="0"/>
              </a:rPr>
              <a:t>enkel bevertning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b="1" dirty="0">
                <a:latin typeface="Sitka Display"/>
                <a:ea typeface="Arial Unicode MS"/>
                <a:cs typeface="Times New Roman"/>
              </a:rPr>
              <a:t>Påmeldingsfrist</a:t>
            </a:r>
            <a:r>
              <a:rPr lang="nb-NO" sz="1200" dirty="0">
                <a:latin typeface="Sitka Display"/>
                <a:ea typeface="Arial Unicode MS"/>
                <a:cs typeface="Times New Roman"/>
              </a:rPr>
              <a:t>: 22 august 2025</a:t>
            </a:r>
            <a:endParaRPr lang="nb-NO" sz="1200" dirty="0">
              <a:latin typeface="Sitka Display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endParaRPr lang="nb-NO" sz="1200" b="1" dirty="0">
              <a:solidFill>
                <a:srgbClr val="C00000"/>
              </a:solidFill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b="1" dirty="0">
                <a:solidFill>
                  <a:srgbClr val="C0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Kontaktopplysninger til din kommune</a:t>
            </a:r>
            <a:r>
              <a:rPr lang="nb-NO" sz="1200" dirty="0">
                <a:solidFill>
                  <a:srgbClr val="C0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:</a:t>
            </a:r>
          </a:p>
          <a:p>
            <a:endParaRPr lang="nb-NO" sz="12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Demenskoordinator </a:t>
            </a:r>
            <a:r>
              <a:rPr lang="nb-NO" sz="1200" b="1" dirty="0">
                <a:latin typeface="Sitka Display" panose="02000505000000020004" pitchFamily="2" charset="0"/>
                <a:cs typeface="Times New Roman" panose="02020603050405020304" pitchFamily="18" charset="0"/>
              </a:rPr>
              <a:t>Gjesdal kommune</a:t>
            </a:r>
          </a:p>
          <a:p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tlf:</a:t>
            </a:r>
            <a:r>
              <a:rPr lang="nb-NO" sz="1200" dirty="0">
                <a:latin typeface="Sitka Subheading" panose="02000505000000020004" pitchFamily="2" charset="0"/>
              </a:rPr>
              <a:t>909 14 233, </a:t>
            </a:r>
          </a:p>
          <a:p>
            <a:r>
              <a:rPr lang="nb-NO" sz="1200" dirty="0">
                <a:latin typeface="Sitka Subheading" panose="02000505000000020004" pitchFamily="2" charset="0"/>
              </a:rPr>
              <a:t>mail: </a:t>
            </a:r>
            <a:r>
              <a:rPr lang="nb-NO" sz="1200" dirty="0"/>
              <a:t>demenskoordinator@gjesdal.kommune.no</a:t>
            </a:r>
          </a:p>
          <a:p>
            <a:endParaRPr lang="nb-NO" sz="12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Demenskoordinator </a:t>
            </a:r>
            <a:r>
              <a:rPr lang="nb-NO" sz="12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Hå kommune</a:t>
            </a:r>
          </a:p>
          <a:p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Anne Dagny Versland </a:t>
            </a:r>
            <a:r>
              <a:rPr lang="nb-NO" sz="1200" dirty="0" err="1">
                <a:latin typeface="Sitka Subheading" panose="02000505000000020004" pitchFamily="2" charset="0"/>
                <a:cs typeface="Times New Roman" panose="02020603050405020304" pitchFamily="18" charset="0"/>
              </a:rPr>
              <a:t>tlf</a:t>
            </a:r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: 482 75 047, </a:t>
            </a:r>
          </a:p>
          <a:p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mail: adve@ha.kommune.no</a:t>
            </a:r>
          </a:p>
          <a:p>
            <a:endParaRPr lang="nb-NO" sz="12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Demenskoordinator  </a:t>
            </a:r>
            <a:r>
              <a:rPr lang="nb-NO" sz="1200" b="1" dirty="0">
                <a:latin typeface="Sitka Display" panose="02000505000000020004" pitchFamily="2" charset="0"/>
                <a:cs typeface="Times New Roman" panose="02020603050405020304" pitchFamily="18" charset="0"/>
              </a:rPr>
              <a:t>Klepp Kommune</a:t>
            </a: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Kristin Randulff, </a:t>
            </a:r>
            <a:r>
              <a:rPr lang="nb-NO" sz="1200" dirty="0" err="1">
                <a:latin typeface="Sitka Display" panose="02000505000000020004" pitchFamily="2" charset="0"/>
                <a:cs typeface="Times New Roman" panose="02020603050405020304" pitchFamily="18" charset="0"/>
              </a:rPr>
              <a:t>tlf</a:t>
            </a:r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 475 152 65, </a:t>
            </a: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mail: </a:t>
            </a:r>
            <a:r>
              <a:rPr lang="nb-NO" sz="1200" dirty="0"/>
              <a:t>demenskoordinator@klepp.kommune.no</a:t>
            </a:r>
            <a:endParaRPr lang="nb-NO" sz="12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endParaRPr lang="nb-NO" sz="12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Demenskoordinator </a:t>
            </a:r>
            <a:r>
              <a:rPr lang="nb-NO" sz="1200" b="1" dirty="0">
                <a:latin typeface="Sitka Display" panose="02000505000000020004" pitchFamily="2" charset="0"/>
                <a:cs typeface="Times New Roman" panose="02020603050405020304" pitchFamily="18" charset="0"/>
              </a:rPr>
              <a:t>Time Kommune</a:t>
            </a: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Bente Lura, </a:t>
            </a:r>
            <a:r>
              <a:rPr lang="nb-NO" sz="1200" dirty="0" err="1">
                <a:latin typeface="Sitka Display" panose="02000505000000020004" pitchFamily="2" charset="0"/>
                <a:cs typeface="Times New Roman" panose="02020603050405020304" pitchFamily="18" charset="0"/>
              </a:rPr>
              <a:t>tlf</a:t>
            </a:r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: 904  071 10, </a:t>
            </a: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mail: </a:t>
            </a:r>
            <a:r>
              <a:rPr lang="nb-NO" sz="1200" dirty="0"/>
              <a:t>demenskoordinator@time.kommune.no </a:t>
            </a:r>
          </a:p>
          <a:p>
            <a:endParaRPr lang="nb-N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200" b="1" dirty="0">
                <a:latin typeface="Times New Roman"/>
                <a:cs typeface="Times New Roman"/>
              </a:rPr>
              <a:t>Jæren demensforening</a:t>
            </a:r>
          </a:p>
          <a:p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Mail: j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  <a:hlinkClick r:id="rId4"/>
              </a:rPr>
              <a:t>aeren.demensforening@gmail.com</a:t>
            </a:r>
            <a:endParaRPr lang="nb-NO" sz="1200" dirty="0">
              <a:latin typeface="Sitka Display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endParaRPr lang="nb-N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7144720" y="5355213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Sted: Time kommune</a:t>
            </a:r>
          </a:p>
          <a:p>
            <a:pPr algn="ctr"/>
            <a:r>
              <a:rPr lang="nb-NO" sz="13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Adresse: Time Rådhus </a:t>
            </a:r>
          </a:p>
          <a:p>
            <a:pPr algn="ctr"/>
            <a:r>
              <a:rPr lang="nb-NO" sz="13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Arne Garborgs veg 30, 4349 bryne</a:t>
            </a:r>
          </a:p>
          <a:p>
            <a:pPr algn="ctr"/>
            <a:endParaRPr lang="nb-NO" sz="13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nb-NO" sz="13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nb-NO" sz="13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Arrangør</a:t>
            </a:r>
            <a:r>
              <a:rPr lang="nb-NO" sz="13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: Gjesdal, Hå, Klepp og Time kommune</a:t>
            </a:r>
          </a:p>
          <a:p>
            <a:pPr algn="ctr"/>
            <a:r>
              <a:rPr lang="nb-NO" sz="13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i samarbeid med Jæren demensforening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7161346" y="261985"/>
            <a:ext cx="4572000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b-NO" sz="1400" b="1" dirty="0">
              <a:solidFill>
                <a:srgbClr val="FF0000"/>
              </a:solidFill>
              <a:latin typeface="Footlight MT Light" panose="0204060206030A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2800" b="1" dirty="0">
                <a:solidFill>
                  <a:srgbClr val="FF0000"/>
                </a:solidFill>
                <a:latin typeface="Footlight MT Light" panose="0204060206030A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Demensskole &amp;</a:t>
            </a:r>
          </a:p>
          <a:p>
            <a:pPr algn="ctr"/>
            <a:r>
              <a:rPr lang="nb-NO" sz="2800" b="1" dirty="0">
                <a:solidFill>
                  <a:srgbClr val="FF0000"/>
                </a:solidFill>
                <a:latin typeface="Footlight MT Light" panose="0204060206030A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Pårørendeskole</a:t>
            </a:r>
          </a:p>
          <a:p>
            <a:pPr algn="ctr"/>
            <a:r>
              <a:rPr lang="nb-NO" sz="2400" b="1" dirty="0">
                <a:solidFill>
                  <a:srgbClr val="FF0000"/>
                </a:solidFill>
                <a:latin typeface="Footlight MT Light"/>
                <a:ea typeface="Cambria Math"/>
                <a:cs typeface="Times New Roman"/>
              </a:rPr>
              <a:t>Høsten 2025 </a:t>
            </a:r>
            <a:endParaRPr lang="nb-NO" sz="2400" dirty="0">
              <a:solidFill>
                <a:srgbClr val="FF0000"/>
              </a:solidFill>
              <a:latin typeface="Footlight MT Light"/>
              <a:ea typeface="Cambria Math"/>
              <a:cs typeface="Times New Roman"/>
            </a:endParaRPr>
          </a:p>
          <a:p>
            <a:pPr algn="ctr"/>
            <a:endParaRPr lang="nb-NO" sz="1100" dirty="0">
              <a:latin typeface="Sitka Subheading" panose="02000505000000020004" pitchFamily="2" charset="0"/>
            </a:endParaRPr>
          </a:p>
          <a:p>
            <a:pPr algn="ctr"/>
            <a:r>
              <a:rPr lang="nb-NO" sz="1100" dirty="0">
                <a:latin typeface="Sitka Subheading" panose="02000505000000020004" pitchFamily="2" charset="0"/>
              </a:rPr>
              <a:t>Demensskole er for deg som har en demenssykdom og er i en tidlig fase av sykdommen. Ved å delta på skolen lærer du å mestre hverdagen på en best mulig måte.</a:t>
            </a:r>
          </a:p>
          <a:p>
            <a:endParaRPr lang="nb-NO" sz="12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i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Pårørendeskolen</a:t>
            </a:r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 er for pårørende som har omsorg for eller er i nær relasjon med personer som lever med en demenssykdom.</a:t>
            </a:r>
          </a:p>
          <a:p>
            <a:endParaRPr lang="nb-NO" sz="12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endParaRPr lang="nb-NO" sz="12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Bild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46" y="3308125"/>
            <a:ext cx="4675978" cy="184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7eb9d254-6432-43ed-b0c6-9a96c2b119c0@eurprd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1" y="5004262"/>
            <a:ext cx="2003555" cy="140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24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ihåndsform 1"/>
          <p:cNvSpPr/>
          <p:nvPr/>
        </p:nvSpPr>
        <p:spPr>
          <a:xfrm>
            <a:off x="6143703" y="3927618"/>
            <a:ext cx="5172502" cy="227139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  <a:prstDash val="solid"/>
          </a:ln>
        </p:spPr>
        <p:txBody>
          <a:bodyPr vert="horz" wrap="square" lIns="91440" tIns="91440" rIns="91440" bIns="45720" anchor="t" anchorCtr="0" compatLnSpc="1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b="1" dirty="0">
                <a:solidFill>
                  <a:srgbClr val="FF0000"/>
                </a:solidFill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Pårørendeskolen: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r>
              <a:rPr lang="nb-NO" sz="1100" dirty="0">
                <a:latin typeface="Sitka Subheading" panose="02000505000000020004" pitchFamily="2" charset="0"/>
              </a:rPr>
              <a:t>Ved å delta på </a:t>
            </a:r>
            <a:r>
              <a:rPr lang="nb-NO" sz="1100" b="1" dirty="0">
                <a:solidFill>
                  <a:srgbClr val="FF0000"/>
                </a:solidFill>
                <a:latin typeface="Sitka Subheading" panose="02000505000000020004" pitchFamily="2" charset="0"/>
              </a:rPr>
              <a:t>pårørendeskolen</a:t>
            </a:r>
            <a:r>
              <a:rPr lang="nb-NO" sz="1100" dirty="0">
                <a:latin typeface="Sitka Subheading" panose="02000505000000020004" pitchFamily="2" charset="0"/>
              </a:rPr>
              <a:t> vil en få økt kunnskap om demens, og informasjon om hvordan sykdommen kan påvirke deg som pårørende.</a:t>
            </a:r>
          </a:p>
          <a:p>
            <a:r>
              <a:rPr lang="nb-NO" sz="1100" dirty="0">
                <a:latin typeface="Sitka Subheading" panose="02000505000000020004" pitchFamily="2" charset="0"/>
              </a:rPr>
              <a:t>Samtidig vil en ha anledning til å treffe andre i lignende situasjon.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Kvelden starter med tema for dagen, deretter går en i faste samtalegrupper.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</p:txBody>
      </p:sp>
      <p:sp>
        <p:nvSpPr>
          <p:cNvPr id="4" name="Frihåndsform 3"/>
          <p:cNvSpPr/>
          <p:nvPr/>
        </p:nvSpPr>
        <p:spPr>
          <a:xfrm>
            <a:off x="6960096" y="767830"/>
            <a:ext cx="4480320" cy="34624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6350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algn="just" hangingPunct="0">
              <a:lnSpc>
                <a:spcPct val="15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dirty="0">
                <a:solidFill>
                  <a:srgbClr val="000000"/>
                </a:solidFill>
                <a:latin typeface="Lucida Handwriting" panose="03010101010101010101" pitchFamily="66" charset="0"/>
                <a:ea typeface="Arial Unicode MS" pitchFamily="34"/>
                <a:cs typeface="Arial Unicode MS" pitchFamily="34"/>
              </a:rPr>
              <a:t>.</a:t>
            </a:r>
          </a:p>
        </p:txBody>
      </p:sp>
      <p:sp>
        <p:nvSpPr>
          <p:cNvPr id="11" name="Frihåndsform 11"/>
          <p:cNvSpPr/>
          <p:nvPr/>
        </p:nvSpPr>
        <p:spPr>
          <a:xfrm>
            <a:off x="6800255" y="4251815"/>
            <a:ext cx="4372569" cy="15346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hangingPunct="0"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n-NO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Frihåndsform 12"/>
          <p:cNvSpPr/>
          <p:nvPr/>
        </p:nvSpPr>
        <p:spPr>
          <a:xfrm>
            <a:off x="6143703" y="204897"/>
            <a:ext cx="5172502" cy="34470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Program pårørendeskolen</a:t>
            </a:r>
          </a:p>
          <a:p>
            <a:endParaRPr lang="nb-NO" sz="1400" b="1" dirty="0">
              <a:solidFill>
                <a:srgbClr val="C00000"/>
              </a:solidFill>
              <a:latin typeface="Sitka Subheading" panose="02000505000000020004" pitchFamily="2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nn-NO" sz="1100" u="sng" dirty="0">
                <a:latin typeface="Sitka Subheading" panose="02000505000000020004" pitchFamily="2" charset="0"/>
              </a:rPr>
              <a:t>Torsdag 4 september </a:t>
            </a:r>
            <a:r>
              <a:rPr lang="nb-NO" sz="11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Demenssykdommer</a:t>
            </a: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  </a:t>
            </a:r>
          </a:p>
          <a:p>
            <a:r>
              <a:rPr lang="nn-NO" sz="1100" u="sng" dirty="0">
                <a:latin typeface="Sitka Subheading" panose="02000505000000020004" pitchFamily="2" charset="0"/>
              </a:rPr>
              <a:t>Torsdag 11 september , </a:t>
            </a:r>
            <a:r>
              <a:rPr lang="nb-NO" sz="11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b-NO" sz="1100" b="1" dirty="0">
              <a:latin typeface="Sitka Subheading" panose="02000505000000020004" pitchFamily="2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Kommunikasjon og samhandling</a:t>
            </a: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</a:p>
          <a:p>
            <a:r>
              <a:rPr lang="nn-NO" sz="1100" u="sng" dirty="0">
                <a:latin typeface="Sitka Subheading" panose="02000505000000020004" pitchFamily="2" charset="0"/>
              </a:rPr>
              <a:t>Torsdag 18 september, </a:t>
            </a:r>
            <a:r>
              <a:rPr lang="nb-NO" sz="11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100" u="sng" dirty="0">
              <a:latin typeface="Sitka Subheading" panose="02000505000000020004" pitchFamily="2" charset="0"/>
            </a:endParaRP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Aktuelle tjenester og teknologiske hjelpemidler som støtter personer med demens</a:t>
            </a:r>
          </a:p>
          <a:p>
            <a:endParaRPr lang="nn-NO" sz="1100" u="sng" dirty="0">
              <a:latin typeface="Sitka Subheading" panose="02000505000000020004" pitchFamily="2" charset="0"/>
            </a:endParaRPr>
          </a:p>
          <a:p>
            <a:r>
              <a:rPr lang="nn-NO" sz="1100" u="sng" dirty="0">
                <a:latin typeface="Sitka Subheading" panose="02000505000000020004" pitchFamily="2" charset="0"/>
              </a:rPr>
              <a:t>Torsdag 25 september, </a:t>
            </a:r>
            <a:r>
              <a:rPr lang="nb-NO" sz="11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100" u="sng" dirty="0">
              <a:latin typeface="Sitka Subheading" panose="02000505000000020004" pitchFamily="2" charset="0"/>
            </a:endParaRP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Rettigheter og lovverk </a:t>
            </a: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Informasjon fra Jæren </a:t>
            </a:r>
            <a:r>
              <a:rPr lang="nb-NO" sz="1100" b="1" dirty="0" err="1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demensforening</a:t>
            </a:r>
            <a:endParaRPr lang="nb-NO" sz="11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nn-NO" sz="1100" u="sng" dirty="0">
              <a:latin typeface="Sitka Subheading" panose="02000505000000020004" pitchFamily="2" charset="0"/>
            </a:endParaRPr>
          </a:p>
          <a:p>
            <a:r>
              <a:rPr lang="nn-NO" sz="1100" u="sng" dirty="0">
                <a:latin typeface="Sitka Subheading" panose="02000505000000020004" pitchFamily="2" charset="0"/>
              </a:rPr>
              <a:t>Torsdag 2 oktober, </a:t>
            </a:r>
            <a:r>
              <a:rPr lang="nb-NO" sz="11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100" u="sng" dirty="0">
              <a:latin typeface="Sitka Subheading" panose="02000505000000020004" pitchFamily="2" charset="0"/>
            </a:endParaRPr>
          </a:p>
          <a:p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Pårørendes opplevelser og egenomsorg</a:t>
            </a:r>
          </a:p>
          <a:p>
            <a:endParaRPr lang="nb-NO" sz="1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Frihåndsform 6"/>
          <p:cNvSpPr/>
          <p:nvPr/>
        </p:nvSpPr>
        <p:spPr>
          <a:xfrm>
            <a:off x="570712" y="3946084"/>
            <a:ext cx="4837343" cy="23729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prstDash val="solid"/>
          </a:ln>
        </p:spPr>
        <p:txBody>
          <a:bodyPr vert="horz" wrap="square" lIns="91440" tIns="91440" rIns="91440" bIns="45720" anchor="t" anchorCtr="0" compatLnSpc="1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b="1" dirty="0">
                <a:solidFill>
                  <a:srgbClr val="C00000"/>
                </a:solidFill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Demensskolen: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b="1" dirty="0">
              <a:solidFill>
                <a:srgbClr val="C00000"/>
              </a:solidFill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Når en person får konstatert en demenssykdom oppstår det en ny situasjon som påvirker det daglige livet.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Ved å delta på </a:t>
            </a:r>
            <a:r>
              <a:rPr lang="nb-NO" sz="1100" b="1" dirty="0">
                <a:solidFill>
                  <a:srgbClr val="FF0000"/>
                </a:solidFill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demensskole</a:t>
            </a: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 vil en være en del av en gruppe hvor informasjon og kunnskap formidles, og erfaring deles.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Demensskolen er lagt opp til 5 kvelder med faste gruppe på 6-8 personer.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Innholdet består av undervisning om de ulike temaene, fysisk aktivitet og kognitiv trening, der alle bidrar med det en kan og ønsker.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b="1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Frihåndsform 8"/>
          <p:cNvSpPr/>
          <p:nvPr/>
        </p:nvSpPr>
        <p:spPr>
          <a:xfrm>
            <a:off x="570712" y="199587"/>
            <a:ext cx="4851353" cy="346248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  <a:prstDash val="solid"/>
          </a:ln>
        </p:spPr>
        <p:txBody>
          <a:bodyPr vert="horz" wrap="square" lIns="91440" tIns="91440" rIns="91440" bIns="45720" anchor="t" anchorCtr="0" compatLnSpc="1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400" b="1" dirty="0">
                <a:solidFill>
                  <a:srgbClr val="C00000"/>
                </a:solidFill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Program demensskole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200" b="1" dirty="0">
              <a:solidFill>
                <a:srgbClr val="C00000"/>
              </a:solidFill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1200" u="sng" dirty="0">
                <a:latin typeface="Sitka Subheading" panose="02000505000000020004" pitchFamily="2" charset="0"/>
              </a:rPr>
              <a:t>Torsdag 4 september,  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Demens</a:t>
            </a:r>
          </a:p>
          <a:p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  </a:t>
            </a:r>
          </a:p>
          <a:p>
            <a:r>
              <a:rPr lang="nn-NO" sz="1200" u="sng" dirty="0">
                <a:latin typeface="Sitka Subheading" panose="02000505000000020004" pitchFamily="2" charset="0"/>
              </a:rPr>
              <a:t>Torsdag 11 september, 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b-NO" sz="1200" b="1" dirty="0">
              <a:latin typeface="Sitka Subheading" panose="02000505000000020004" pitchFamily="2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Kommunikasjon</a:t>
            </a:r>
          </a:p>
          <a:p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</a:p>
          <a:p>
            <a:r>
              <a:rPr lang="nn-NO" sz="1200" u="sng" dirty="0">
                <a:latin typeface="Sitka Subheading" panose="02000505000000020004" pitchFamily="2" charset="0"/>
              </a:rPr>
              <a:t>Torsdag 18 september, 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200" u="sng" dirty="0">
              <a:latin typeface="Sitka Subheading" panose="02000505000000020004" pitchFamily="2" charset="0"/>
            </a:endParaRPr>
          </a:p>
          <a:p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Fysisk aktivitet </a:t>
            </a:r>
            <a:endParaRPr lang="nb-NO" sz="1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nn-NO" sz="1200" u="sng" dirty="0">
              <a:latin typeface="Sitka Subheading" panose="02000505000000020004" pitchFamily="2" charset="0"/>
            </a:endParaRPr>
          </a:p>
          <a:p>
            <a:r>
              <a:rPr lang="nn-NO" sz="1200" u="sng" dirty="0">
                <a:latin typeface="Sitka Subheading" panose="02000505000000020004" pitchFamily="2" charset="0"/>
              </a:rPr>
              <a:t>Torsdag  25 september, 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200" u="sng" dirty="0">
              <a:latin typeface="Sitka Subheading" panose="02000505000000020004" pitchFamily="2" charset="0"/>
            </a:endParaRPr>
          </a:p>
          <a:p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Helsevaner og sikkerhet – veldferdsteknologi </a:t>
            </a:r>
          </a:p>
          <a:p>
            <a:endParaRPr lang="nn-NO" sz="1200" u="sng" dirty="0">
              <a:latin typeface="Sitka Subheading" panose="02000505000000020004" pitchFamily="2" charset="0"/>
            </a:endParaRPr>
          </a:p>
          <a:p>
            <a:r>
              <a:rPr lang="nn-NO" sz="1200" u="sng" dirty="0">
                <a:latin typeface="Sitka Subheading" panose="02000505000000020004" pitchFamily="2" charset="0"/>
              </a:rPr>
              <a:t>Torsdag 2 oktober, 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200" u="sng" dirty="0">
              <a:latin typeface="Sitka Subheading" panose="02000505000000020004" pitchFamily="2" charset="0"/>
            </a:endParaRPr>
          </a:p>
          <a:p>
            <a:r>
              <a:rPr lang="nn-NO" sz="1200" b="1" dirty="0">
                <a:latin typeface="Sitka Subheading" panose="02000505000000020004" pitchFamily="2" charset="0"/>
              </a:rPr>
              <a:t>Trygghet i hverdagen – et godt liv med demens</a:t>
            </a:r>
          </a:p>
          <a:p>
            <a:endParaRPr lang="nb-NO" sz="1200" b="1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9402300E202D498B1329AB951B9084" ma:contentTypeVersion="4" ma:contentTypeDescription="Opprett et nytt dokument." ma:contentTypeScope="" ma:versionID="9d46246e2e9904864f13070e91d2c82c">
  <xsd:schema xmlns:xsd="http://www.w3.org/2001/XMLSchema" xmlns:xs="http://www.w3.org/2001/XMLSchema" xmlns:p="http://schemas.microsoft.com/office/2006/metadata/properties" xmlns:ns2="5f468cfb-0e10-48df-93b2-58ba0ddce6ba" targetNamespace="http://schemas.microsoft.com/office/2006/metadata/properties" ma:root="true" ma:fieldsID="a397b9b368b5805d804bdec800b324ae" ns2:_="">
    <xsd:import namespace="5f468cfb-0e10-48df-93b2-58ba0ddce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68cfb-0e10-48df-93b2-58ba0ddce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16EC75-2DF9-4986-8185-15924A051FF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f468cfb-0e10-48df-93b2-58ba0ddce6ba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F2C143-991A-49F0-B223-B032B1855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468cfb-0e10-48df-93b2-58ba0ddce6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6A0153-3E68-43E5-8CCC-300835ECD4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486</Words>
  <Application>Microsoft Office PowerPoint</Application>
  <PresentationFormat>Widescreen</PresentationFormat>
  <Paragraphs>91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Footlight MT Light</vt:lpstr>
      <vt:lpstr>Lucida Handwriting</vt:lpstr>
      <vt:lpstr>Sitka Display</vt:lpstr>
      <vt:lpstr>Sitka Subheading</vt:lpstr>
      <vt:lpstr>Times New Roman</vt:lpstr>
      <vt:lpstr>Office-tema</vt:lpstr>
      <vt:lpstr>PowerPoint-presentasjon</vt:lpstr>
      <vt:lpstr>PowerPoint-presentasjon</vt:lpstr>
    </vt:vector>
  </TitlesOfParts>
  <Company>Klepp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Haaland</dc:creator>
  <cp:lastModifiedBy>Gølin Tveit</cp:lastModifiedBy>
  <cp:revision>131</cp:revision>
  <cp:lastPrinted>2024-01-04T07:56:37Z</cp:lastPrinted>
  <dcterms:created xsi:type="dcterms:W3CDTF">2018-01-15T08:15:29Z</dcterms:created>
  <dcterms:modified xsi:type="dcterms:W3CDTF">2025-05-13T12:44:48Z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0x010100549402300E202D498B1329AB951B9084</vt:lpwstr>
  </property>
</Properties>
</file>